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95" r:id="rId5"/>
    <p:sldId id="297" r:id="rId6"/>
    <p:sldId id="305" r:id="rId7"/>
    <p:sldId id="300" r:id="rId8"/>
    <p:sldId id="315" r:id="rId9"/>
    <p:sldId id="327" r:id="rId10"/>
    <p:sldId id="329" r:id="rId11"/>
    <p:sldId id="316" r:id="rId12"/>
    <p:sldId id="331" r:id="rId13"/>
    <p:sldId id="330" r:id="rId14"/>
    <p:sldId id="317" r:id="rId15"/>
    <p:sldId id="332" r:id="rId16"/>
    <p:sldId id="333" r:id="rId17"/>
    <p:sldId id="334" r:id="rId18"/>
    <p:sldId id="318" r:id="rId19"/>
    <p:sldId id="319" r:id="rId20"/>
    <p:sldId id="325" r:id="rId21"/>
    <p:sldId id="324" r:id="rId22"/>
    <p:sldId id="304" r:id="rId23"/>
    <p:sldId id="321" r:id="rId24"/>
    <p:sldId id="337" r:id="rId25"/>
    <p:sldId id="338" r:id="rId26"/>
    <p:sldId id="323" r:id="rId27"/>
    <p:sldId id="339" r:id="rId28"/>
    <p:sldId id="308" r:id="rId29"/>
    <p:sldId id="314" r:id="rId30"/>
    <p:sldId id="336" r:id="rId31"/>
    <p:sldId id="326" r:id="rId32"/>
    <p:sldId id="335" r:id="rId33"/>
    <p:sldId id="313" r:id="rId34"/>
    <p:sldId id="312" r:id="rId3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D104A"/>
    <a:srgbClr val="904199"/>
    <a:srgbClr val="1B104A"/>
    <a:srgbClr val="8B2E74"/>
    <a:srgbClr val="79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5487C-1AF7-49C6-9B75-5B95DE922E1E}" v="2" dt="2022-12-06T14:55:24.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94694"/>
  </p:normalViewPr>
  <p:slideViewPr>
    <p:cSldViewPr snapToGrid="0">
      <p:cViewPr varScale="1">
        <p:scale>
          <a:sx n="93" d="100"/>
          <a:sy n="93" d="100"/>
        </p:scale>
        <p:origin x="528" y="56"/>
      </p:cViewPr>
      <p:guideLst>
        <p:guide orient="horz" pos="1656"/>
        <p:guide pos="28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51FE40E-0EB6-4E48-899D-2D88198D4ED2}" type="datetimeFigureOut">
              <a:rPr lang="en-US" smtClean="0"/>
              <a:t>2/8/2024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EE488BB-9BED-8544-A677-20570A7DCFDC}" type="slidenum">
              <a:rPr lang="en-US" smtClean="0"/>
              <a:t>‹#›</a:t>
            </a:fld>
            <a:endParaRPr lang="en-US"/>
          </a:p>
        </p:txBody>
      </p:sp>
    </p:spTree>
    <p:extLst>
      <p:ext uri="{BB962C8B-B14F-4D97-AF65-F5344CB8AC3E}">
        <p14:creationId xmlns:p14="http://schemas.microsoft.com/office/powerpoint/2010/main" val="382092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1BF6C1-D610-C14F-97C6-C121B7E5A4AA}" type="datetimeFigureOut">
              <a:rPr lang="en-US" smtClean="0"/>
              <a:t>2/8/2024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557F8D-41A5-3C4A-A462-FE7C10BECEC1}" type="slidenum">
              <a:rPr lang="en-US" smtClean="0"/>
              <a:t>‹#›</a:t>
            </a:fld>
            <a:endParaRPr lang="en-US"/>
          </a:p>
        </p:txBody>
      </p:sp>
    </p:spTree>
    <p:extLst>
      <p:ext uri="{BB962C8B-B14F-4D97-AF65-F5344CB8AC3E}">
        <p14:creationId xmlns:p14="http://schemas.microsoft.com/office/powerpoint/2010/main" val="3787854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marL="0" indent="0">
              <a:buNone/>
              <a:defRPr sz="1600" b="0" i="0">
                <a:solidFill>
                  <a:schemeClr val="bg2">
                    <a:lumMod val="10000"/>
                  </a:schemeClr>
                </a:solidFill>
                <a:latin typeface="+mn-lt"/>
                <a:cs typeface="Arial" panose="020B0604020202020204" pitchFamily="34" charset="0"/>
              </a:defRPr>
            </a:lvl1pPr>
            <a:lvl2pPr marL="457200" indent="0">
              <a:buNone/>
              <a:defRPr sz="1600">
                <a:solidFill>
                  <a:schemeClr val="bg2">
                    <a:lumMod val="10000"/>
                  </a:schemeClr>
                </a:solidFill>
                <a:latin typeface="+mn-lt"/>
              </a:defRPr>
            </a:lvl2pPr>
            <a:lvl3pPr marL="914400" indent="0">
              <a:buNone/>
              <a:defRPr sz="1600">
                <a:solidFill>
                  <a:schemeClr val="bg2">
                    <a:lumMod val="10000"/>
                  </a:schemeClr>
                </a:solidFill>
                <a:latin typeface="+mn-lt"/>
              </a:defRPr>
            </a:lvl3pPr>
            <a:lvl4pPr marL="1371600" indent="0">
              <a:buNone/>
              <a:defRPr sz="1600">
                <a:solidFill>
                  <a:schemeClr val="bg2">
                    <a:lumMod val="10000"/>
                  </a:schemeClr>
                </a:solidFill>
                <a:latin typeface="+mn-lt"/>
              </a:defRPr>
            </a:lvl4pPr>
            <a:lvl5pPr marL="1828800" indent="0">
              <a:buNone/>
              <a:defRPr sz="1600">
                <a:solidFill>
                  <a:schemeClr val="bg2">
                    <a:lumMod val="10000"/>
                  </a:schemeClr>
                </a:solidFill>
                <a:latin typeface="+mn-lt"/>
              </a:defRPr>
            </a:lvl5pPr>
          </a:lstStyle>
          <a:p>
            <a:pPr lvl="0"/>
            <a:r>
              <a:rPr lang="en-US"/>
              <a:t>Click to edit Master text style</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1608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79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7714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3073269"/>
          </a:xfrm>
          <a:prstGeom prst="rect">
            <a:avLst/>
          </a:prstGeom>
        </p:spPr>
        <p:txBody>
          <a:bodyPr numCol="2"/>
          <a:lstStyle>
            <a:lvl1pPr marL="0" indent="0">
              <a:buNone/>
              <a:defRPr sz="1600" b="0" i="0">
                <a:solidFill>
                  <a:schemeClr val="bg2">
                    <a:lumMod val="10000"/>
                  </a:schemeClr>
                </a:solidFill>
                <a:latin typeface="Arial" panose="020B0604020202020204" pitchFamily="34" charset="0"/>
                <a:cs typeface="Arial" panose="020B0604020202020204" pitchFamily="34" charset="0"/>
              </a:defRPr>
            </a:lvl1pPr>
            <a:lvl2pPr marL="457200" indent="0">
              <a:buNone/>
              <a:defRPr sz="1400">
                <a:solidFill>
                  <a:schemeClr val="bg2">
                    <a:lumMod val="10000"/>
                  </a:schemeClr>
                </a:solidFill>
              </a:defRPr>
            </a:lvl2pPr>
            <a:lvl3pPr marL="914400" indent="0">
              <a:buNone/>
              <a:defRPr sz="1400">
                <a:solidFill>
                  <a:schemeClr val="bg2">
                    <a:lumMod val="10000"/>
                  </a:schemeClr>
                </a:solidFill>
              </a:defRPr>
            </a:lvl3pPr>
            <a:lvl4pPr marL="1371600" indent="0">
              <a:buNone/>
              <a:defRPr sz="1400">
                <a:solidFill>
                  <a:schemeClr val="bg2">
                    <a:lumMod val="10000"/>
                  </a:schemeClr>
                </a:solidFill>
              </a:defRPr>
            </a:lvl4pPr>
            <a:lvl5pPr marL="1828800" indent="0">
              <a:buNone/>
              <a:defRPr sz="1600">
                <a:solidFill>
                  <a:schemeClr val="bg2">
                    <a:lumMod val="10000"/>
                  </a:schemeClr>
                </a:solidFill>
              </a:defRPr>
            </a:lvl5pPr>
          </a:lstStyle>
          <a:p>
            <a:pPr lvl="0"/>
            <a:r>
              <a:rPr lang="en-US"/>
              <a:t>Column one</a:t>
            </a:r>
          </a:p>
          <a:p>
            <a:pPr lvl="0"/>
            <a:br>
              <a:rPr lang="en-US"/>
            </a:br>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Column Two</a:t>
            </a:r>
          </a:p>
          <a:p>
            <a:pPr lvl="4"/>
            <a:endParaRPr lang="en-US"/>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4"/>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19111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64B37CB2-B3B7-A441-A8D0-FA38AADBDF0B}"/>
              </a:ext>
            </a:extLst>
          </p:cNvPr>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C3EFCC1-8DF3-4645-8FBB-43C7F6DB7687}"/>
              </a:ext>
            </a:extLst>
          </p:cNvPr>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0503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0476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33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724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7255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aturation sat="10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85" r:id="rId1"/>
    <p:sldLayoutId id="2147483650" r:id="rId2"/>
    <p:sldLayoutId id="2147483649" r:id="rId3"/>
    <p:sldLayoutId id="2147483661" r:id="rId4"/>
    <p:sldLayoutId id="2147483659" r:id="rId5"/>
    <p:sldLayoutId id="2147483688" r:id="rId6"/>
    <p:sldLayoutId id="2147483663" r:id="rId7"/>
    <p:sldLayoutId id="2147483664" r:id="rId8"/>
    <p:sldLayoutId id="2147483662"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ull-ups.com/en-us/resources/training-by-personal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pbskids.org/apps/daniel-tiger-for-parents.html" TargetMode="External"/><Relationship Id="rId2" Type="http://schemas.openxmlformats.org/officeDocument/2006/relationships/hyperlink" Target="https://pbskids.org/apps/daniel-tigers-stop--go-potty.html" TargetMode="External"/><Relationship Id="rId1" Type="http://schemas.openxmlformats.org/officeDocument/2006/relationships/slideLayout" Target="../slideLayouts/slideLayout3.xml"/><Relationship Id="rId4" Type="http://schemas.openxmlformats.org/officeDocument/2006/relationships/hyperlink" Target="http://www.nncc.org/guidance/toilet.trai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C77-7C77-4054-5AF8-1E5E75755E1F}"/>
              </a:ext>
            </a:extLst>
          </p:cNvPr>
          <p:cNvSpPr>
            <a:spLocks noGrp="1"/>
          </p:cNvSpPr>
          <p:nvPr>
            <p:ph type="title"/>
          </p:nvPr>
        </p:nvSpPr>
        <p:spPr>
          <a:xfrm>
            <a:off x="3909526" y="643529"/>
            <a:ext cx="4757905" cy="1199125"/>
          </a:xfrm>
        </p:spPr>
        <p:txBody>
          <a:bodyPr/>
          <a:lstStyle/>
          <a:p>
            <a:r>
              <a:rPr lang="en-US" dirty="0"/>
              <a:t>Bye </a:t>
            </a:r>
            <a:r>
              <a:rPr lang="en-US" dirty="0" err="1"/>
              <a:t>Bye</a:t>
            </a:r>
            <a:r>
              <a:rPr lang="en-US" dirty="0"/>
              <a:t> Diapers!   </a:t>
            </a:r>
            <a:br>
              <a:rPr lang="en-US" dirty="0"/>
            </a:br>
            <a:r>
              <a:rPr lang="en-US" dirty="0" err="1"/>
              <a:t>Potty</a:t>
            </a:r>
            <a:r>
              <a:rPr lang="en-US" dirty="0"/>
              <a:t> Training 101</a:t>
            </a:r>
            <a:br>
              <a:rPr lang="en-US" dirty="0"/>
            </a:br>
            <a:endParaRPr lang="en-US" dirty="0"/>
          </a:p>
        </p:txBody>
      </p:sp>
      <p:sp>
        <p:nvSpPr>
          <p:cNvPr id="3" name="Subtitle 2">
            <a:extLst>
              <a:ext uri="{FF2B5EF4-FFF2-40B4-BE49-F238E27FC236}">
                <a16:creationId xmlns:a16="http://schemas.microsoft.com/office/drawing/2014/main" id="{4644CDE7-AD36-62B1-74F9-10B92B4BD23D}"/>
              </a:ext>
            </a:extLst>
          </p:cNvPr>
          <p:cNvSpPr>
            <a:spLocks noGrp="1"/>
          </p:cNvSpPr>
          <p:nvPr>
            <p:ph type="subTitle" idx="1"/>
          </p:nvPr>
        </p:nvSpPr>
        <p:spPr>
          <a:xfrm>
            <a:off x="3207327" y="1842654"/>
            <a:ext cx="6008065" cy="1697182"/>
          </a:xfrm>
        </p:spPr>
        <p:txBody>
          <a:bodyPr/>
          <a:lstStyle/>
          <a:p>
            <a:r>
              <a:rPr lang="en-US" dirty="0"/>
              <a:t>Beth Monighan, B.S.</a:t>
            </a:r>
          </a:p>
          <a:p>
            <a:r>
              <a:rPr lang="en-US" sz="1800" dirty="0"/>
              <a:t>Developmental Evaluation Coordinator</a:t>
            </a:r>
          </a:p>
          <a:p>
            <a:r>
              <a:rPr lang="en-US" dirty="0"/>
              <a:t>Amanda Beamer, OTR/L</a:t>
            </a:r>
          </a:p>
          <a:p>
            <a:r>
              <a:rPr lang="en-US" sz="1800" dirty="0"/>
              <a:t>Occupational Therapist</a:t>
            </a:r>
          </a:p>
          <a:p>
            <a:endParaRPr lang="en-US" sz="1800" dirty="0"/>
          </a:p>
          <a:p>
            <a:r>
              <a:rPr lang="en-US" sz="2000" dirty="0"/>
              <a:t>UPMC Infant Development Program</a:t>
            </a:r>
          </a:p>
          <a:p>
            <a:endParaRPr lang="en-US" sz="1800" dirty="0"/>
          </a:p>
        </p:txBody>
      </p:sp>
      <p:pic>
        <p:nvPicPr>
          <p:cNvPr id="6" name="Picture 5"/>
          <p:cNvPicPr>
            <a:picLocks noChangeAspect="1"/>
          </p:cNvPicPr>
          <p:nvPr/>
        </p:nvPicPr>
        <p:blipFill>
          <a:blip r:embed="rId2"/>
          <a:stretch>
            <a:fillRect/>
          </a:stretch>
        </p:blipFill>
        <p:spPr>
          <a:xfrm>
            <a:off x="7482869" y="1087582"/>
            <a:ext cx="1184562" cy="950516"/>
          </a:xfrm>
          <a:prstGeom prst="rect">
            <a:avLst/>
          </a:prstGeom>
        </p:spPr>
      </p:pic>
    </p:spTree>
    <p:extLst>
      <p:ext uri="{BB962C8B-B14F-4D97-AF65-F5344CB8AC3E}">
        <p14:creationId xmlns:p14="http://schemas.microsoft.com/office/powerpoint/2010/main" val="7000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10</a:t>
            </a:fld>
            <a:endParaRPr lang="en-US"/>
          </a:p>
        </p:txBody>
      </p:sp>
      <p:sp>
        <p:nvSpPr>
          <p:cNvPr id="6" name="TextBox 5"/>
          <p:cNvSpPr txBox="1"/>
          <p:nvPr/>
        </p:nvSpPr>
        <p:spPr>
          <a:xfrm>
            <a:off x="124690" y="242454"/>
            <a:ext cx="7405255" cy="3693319"/>
          </a:xfrm>
          <a:prstGeom prst="rect">
            <a:avLst/>
          </a:prstGeom>
        </p:spPr>
        <p:txBody>
          <a:bodyPr vert="horz" wrap="square" rtlCol="0">
            <a:spAutoFit/>
          </a:bodyPr>
          <a:lstStyle/>
          <a:p>
            <a:r>
              <a:rPr lang="en-US" sz="2400" b="0" dirty="0"/>
              <a:t>How to Dress for Success:  </a:t>
            </a:r>
          </a:p>
          <a:p>
            <a:endParaRPr lang="en-US" sz="2400" dirty="0">
              <a:solidFill>
                <a:schemeClr val="tx2"/>
              </a:solidFill>
            </a:endParaRPr>
          </a:p>
          <a:p>
            <a:pPr marL="342900" indent="-342900">
              <a:buFont typeface="Arial" panose="020B0604020202020204" pitchFamily="34" charset="0"/>
              <a:buChar char="•"/>
            </a:pPr>
            <a:r>
              <a:rPr lang="en-US" dirty="0">
                <a:solidFill>
                  <a:schemeClr val="bg1"/>
                </a:solidFill>
              </a:rPr>
              <a:t>Elastic Waistbands: Allow your child to easily pull their pants up and down</a:t>
            </a:r>
          </a:p>
          <a:p>
            <a:pPr marL="342900" indent="-342900">
              <a:buFont typeface="Arial" panose="020B0604020202020204" pitchFamily="34" charset="0"/>
              <a:buChar char="•"/>
            </a:pPr>
            <a:r>
              <a:rPr lang="en-US" dirty="0">
                <a:solidFill>
                  <a:schemeClr val="bg1"/>
                </a:solidFill>
              </a:rPr>
              <a:t>Loose Clothing</a:t>
            </a:r>
          </a:p>
          <a:p>
            <a:pPr marL="342900" indent="-342900">
              <a:buFont typeface="Arial" panose="020B0604020202020204" pitchFamily="34" charset="0"/>
              <a:buChar char="•"/>
            </a:pPr>
            <a:r>
              <a:rPr lang="en-US" dirty="0">
                <a:solidFill>
                  <a:schemeClr val="bg1"/>
                </a:solidFill>
              </a:rPr>
              <a:t>Velcro Closures: Easier than snaps and buttons</a:t>
            </a:r>
          </a:p>
          <a:p>
            <a:pPr marL="342900" indent="-342900">
              <a:buFont typeface="Arial" panose="020B0604020202020204" pitchFamily="34" charset="0"/>
              <a:buChar char="•"/>
            </a:pPr>
            <a:r>
              <a:rPr lang="en-US" dirty="0">
                <a:solidFill>
                  <a:schemeClr val="bg1"/>
                </a:solidFill>
              </a:rPr>
              <a:t>Shorter Shirts that will not get in the way during toileting or tuck their shirt in the neck hole of the shirt.</a:t>
            </a:r>
          </a:p>
          <a:p>
            <a:pPr marL="342900" indent="-342900">
              <a:buFont typeface="Arial" panose="020B0604020202020204" pitchFamily="34" charset="0"/>
              <a:buChar char="•"/>
            </a:pPr>
            <a:r>
              <a:rPr lang="en-US" dirty="0">
                <a:solidFill>
                  <a:schemeClr val="bg1"/>
                </a:solidFill>
              </a:rPr>
              <a:t>Go Bare: Offer the </a:t>
            </a:r>
            <a:r>
              <a:rPr lang="en-US" dirty="0" err="1">
                <a:solidFill>
                  <a:schemeClr val="bg1"/>
                </a:solidFill>
              </a:rPr>
              <a:t>potty</a:t>
            </a:r>
            <a:r>
              <a:rPr lang="en-US" dirty="0">
                <a:solidFill>
                  <a:schemeClr val="bg1"/>
                </a:solidFill>
              </a:rPr>
              <a:t> when your child is not wearing clothing (before bath, clothing changes)</a:t>
            </a:r>
          </a:p>
          <a:p>
            <a:pPr marL="342900" indent="-342900">
              <a:buFont typeface="Arial" panose="020B0604020202020204" pitchFamily="34" charset="0"/>
              <a:buChar char="•"/>
            </a:pPr>
            <a:r>
              <a:rPr lang="en-US" dirty="0">
                <a:solidFill>
                  <a:schemeClr val="bg1"/>
                </a:solidFill>
              </a:rPr>
              <a:t>Avoid overalls, zippers, buttons, snaps, jumpsuits, tights</a:t>
            </a:r>
          </a:p>
          <a:p>
            <a:pPr marL="342900" indent="-342900">
              <a:buFont typeface="Arial" panose="020B0604020202020204" pitchFamily="34" charset="0"/>
              <a:buChar char="•"/>
            </a:pPr>
            <a:endParaRPr lang="en-US" dirty="0">
              <a:solidFill>
                <a:schemeClr val="tx2"/>
              </a:solidFill>
            </a:endParaRPr>
          </a:p>
          <a:p>
            <a:endParaRPr lang="en-US" sz="2400" b="0" dirty="0">
              <a:solidFill>
                <a:schemeClr val="tx2"/>
              </a:solidFill>
            </a:endParaRPr>
          </a:p>
        </p:txBody>
      </p:sp>
      <p:pic>
        <p:nvPicPr>
          <p:cNvPr id="7" name="Picture 6"/>
          <p:cNvPicPr>
            <a:picLocks noChangeAspect="1"/>
          </p:cNvPicPr>
          <p:nvPr/>
        </p:nvPicPr>
        <p:blipFill>
          <a:blip r:embed="rId2"/>
          <a:stretch>
            <a:fillRect/>
          </a:stretch>
        </p:blipFill>
        <p:spPr>
          <a:xfrm>
            <a:off x="6075217" y="2970256"/>
            <a:ext cx="1821873" cy="1712580"/>
          </a:xfrm>
          <a:prstGeom prst="rect">
            <a:avLst/>
          </a:prstGeom>
        </p:spPr>
      </p:pic>
    </p:spTree>
    <p:extLst>
      <p:ext uri="{BB962C8B-B14F-4D97-AF65-F5344CB8AC3E}">
        <p14:creationId xmlns:p14="http://schemas.microsoft.com/office/powerpoint/2010/main" val="69396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4560888"/>
          </a:xfrm>
          <a:prstGeom prst="rect">
            <a:avLst/>
          </a:prstGeom>
        </p:spPr>
        <p:txBody>
          <a:bodyPr/>
          <a:lstStyle/>
          <a:p>
            <a:pPr algn="l"/>
            <a:r>
              <a:rPr lang="en-US" dirty="0"/>
              <a:t>Sensory Processing Skills:</a:t>
            </a:r>
            <a:br>
              <a:rPr lang="en-US" dirty="0"/>
            </a:br>
            <a:r>
              <a:rPr lang="en-US" sz="1800" dirty="0"/>
              <a:t>Sensory processing skills are the skills that children use to gather information about their environment and how they react to that sensory experience. Sensory input must be detected by the body, the brain must integrate the sensory the experience and decide how to react.  Some children have difficulty reacting appropriately to the sensory experience.</a:t>
            </a:r>
            <a:br>
              <a:rPr lang="en-US" sz="1800" dirty="0"/>
            </a:br>
            <a:br>
              <a:rPr lang="en-US" sz="1800" dirty="0"/>
            </a:br>
            <a:r>
              <a:rPr lang="en-US" sz="1800" u="sng" dirty="0"/>
              <a:t>Under-Reactive</a:t>
            </a:r>
            <a:r>
              <a:rPr lang="en-US" sz="1800" dirty="0"/>
              <a:t>-May not notice sensory experiences </a:t>
            </a:r>
            <a:br>
              <a:rPr lang="en-US" sz="1800" dirty="0"/>
            </a:br>
            <a:r>
              <a:rPr lang="en-US" sz="1800" u="sng" dirty="0"/>
              <a:t>Over-Reactive</a:t>
            </a:r>
            <a:r>
              <a:rPr lang="en-US" sz="1800" dirty="0"/>
              <a:t>-May over react to sensory experiences and have an extreme reaction</a:t>
            </a:r>
            <a:br>
              <a:rPr lang="en-US" sz="1800" dirty="0"/>
            </a:br>
            <a:r>
              <a:rPr lang="en-US" sz="1800" u="sng" dirty="0"/>
              <a:t>Seekers</a:t>
            </a:r>
            <a:r>
              <a:rPr lang="en-US" sz="1800" dirty="0"/>
              <a:t>-Want more sensory input than other children </a:t>
            </a:r>
            <a:br>
              <a:rPr lang="en-US" sz="1800" dirty="0"/>
            </a:br>
            <a:r>
              <a:rPr lang="en-US" sz="1800" u="sng" dirty="0"/>
              <a:t>Avoiders</a:t>
            </a:r>
            <a:r>
              <a:rPr lang="en-US" sz="1800" dirty="0"/>
              <a:t>-Avoid sensory input </a:t>
            </a:r>
            <a:br>
              <a:rPr lang="en-US" sz="1800" dirty="0"/>
            </a:br>
            <a:br>
              <a:rPr lang="en-US" sz="1800" dirty="0"/>
            </a:br>
            <a:r>
              <a:rPr lang="en-US" sz="1800" dirty="0"/>
              <a:t>**When children have difficulty with sensory processing skills </a:t>
            </a:r>
            <a:r>
              <a:rPr lang="en-US" sz="1800" dirty="0" err="1"/>
              <a:t>potty</a:t>
            </a:r>
            <a:r>
              <a:rPr lang="en-US" sz="1800" dirty="0"/>
              <a:t> training can be difficult.</a:t>
            </a:r>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11</a:t>
            </a:fld>
            <a:endParaRPr lang="en-US"/>
          </a:p>
        </p:txBody>
      </p:sp>
    </p:spTree>
    <p:extLst>
      <p:ext uri="{BB962C8B-B14F-4D97-AF65-F5344CB8AC3E}">
        <p14:creationId xmlns:p14="http://schemas.microsoft.com/office/powerpoint/2010/main" val="28242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12</a:t>
            </a:fld>
            <a:endParaRPr lang="en-US"/>
          </a:p>
        </p:txBody>
      </p:sp>
      <p:sp>
        <p:nvSpPr>
          <p:cNvPr id="3" name="TextBox 2"/>
          <p:cNvSpPr txBox="1"/>
          <p:nvPr/>
        </p:nvSpPr>
        <p:spPr>
          <a:xfrm>
            <a:off x="429491" y="484909"/>
            <a:ext cx="7660174" cy="2985433"/>
          </a:xfrm>
          <a:prstGeom prst="rect">
            <a:avLst/>
          </a:prstGeom>
        </p:spPr>
        <p:txBody>
          <a:bodyPr vert="horz" wrap="none" rtlCol="0">
            <a:spAutoFit/>
          </a:bodyPr>
          <a:lstStyle/>
          <a:p>
            <a:r>
              <a:rPr lang="en-US" sz="2400" b="0" dirty="0"/>
              <a:t>Sensory Processing Skills Needed for </a:t>
            </a:r>
            <a:r>
              <a:rPr lang="en-US" sz="2400" b="0" dirty="0" err="1"/>
              <a:t>Potty</a:t>
            </a:r>
            <a:r>
              <a:rPr lang="en-US" sz="2400" b="0" dirty="0"/>
              <a:t> Training</a:t>
            </a:r>
            <a:r>
              <a:rPr lang="en-US" sz="2400" b="0" dirty="0">
                <a:solidFill>
                  <a:schemeClr val="tx2"/>
                </a:solidFill>
              </a:rPr>
              <a:t>:</a:t>
            </a:r>
          </a:p>
          <a:p>
            <a:endParaRPr lang="en-US" sz="2400" b="0" dirty="0">
              <a:solidFill>
                <a:schemeClr val="tx2"/>
              </a:solidFill>
            </a:endParaRPr>
          </a:p>
          <a:p>
            <a:pPr marL="342900" indent="-342900">
              <a:buFont typeface="Arial" panose="020B0604020202020204" pitchFamily="34" charset="0"/>
              <a:buChar char="•"/>
            </a:pPr>
            <a:r>
              <a:rPr lang="en-US" sz="2000" dirty="0" err="1"/>
              <a:t>Interoception</a:t>
            </a:r>
            <a:r>
              <a:rPr lang="en-US" sz="2000" dirty="0"/>
              <a:t>-Be aware of body’s signals</a:t>
            </a:r>
          </a:p>
          <a:p>
            <a:pPr marL="342900" indent="-342900">
              <a:buFont typeface="Arial" panose="020B0604020202020204" pitchFamily="34" charset="0"/>
              <a:buChar char="•"/>
            </a:pPr>
            <a:r>
              <a:rPr lang="en-US" sz="2000" b="0" dirty="0"/>
              <a:t>Recognize when bladder </a:t>
            </a:r>
            <a:r>
              <a:rPr lang="en-US" sz="2000" dirty="0"/>
              <a:t>and </a:t>
            </a:r>
            <a:r>
              <a:rPr lang="en-US" sz="2000" b="0" dirty="0"/>
              <a:t>bowel are full</a:t>
            </a:r>
          </a:p>
          <a:p>
            <a:pPr marL="342900" indent="-342900">
              <a:buFont typeface="Arial" panose="020B0604020202020204" pitchFamily="34" charset="0"/>
              <a:buChar char="•"/>
            </a:pPr>
            <a:r>
              <a:rPr lang="en-US" sz="2000" dirty="0"/>
              <a:t>Be aware of where their body is in space</a:t>
            </a:r>
          </a:p>
          <a:p>
            <a:pPr marL="342900" indent="-342900">
              <a:buFont typeface="Arial" panose="020B0604020202020204" pitchFamily="34" charset="0"/>
              <a:buChar char="•"/>
            </a:pPr>
            <a:r>
              <a:rPr lang="en-US" sz="2000" b="0" dirty="0"/>
              <a:t>Tolerate changes in position</a:t>
            </a:r>
          </a:p>
          <a:p>
            <a:pPr marL="342900" indent="-342900">
              <a:buFont typeface="Arial" panose="020B0604020202020204" pitchFamily="34" charset="0"/>
              <a:buChar char="•"/>
            </a:pPr>
            <a:r>
              <a:rPr lang="en-US" sz="2000" dirty="0"/>
              <a:t>Be able to calm body to sit on the </a:t>
            </a:r>
            <a:r>
              <a:rPr lang="en-US" sz="2000" dirty="0" err="1"/>
              <a:t>potty</a:t>
            </a:r>
            <a:r>
              <a:rPr lang="en-US" sz="2000" dirty="0"/>
              <a:t> until elimination is complete</a:t>
            </a:r>
          </a:p>
          <a:p>
            <a:pPr marL="342900" indent="-342900">
              <a:buFont typeface="Arial" panose="020B0604020202020204" pitchFamily="34" charset="0"/>
              <a:buChar char="•"/>
            </a:pPr>
            <a:endParaRPr lang="en-US" sz="2000" b="0" dirty="0"/>
          </a:p>
          <a:p>
            <a:r>
              <a:rPr lang="en-US" sz="2000" dirty="0">
                <a:solidFill>
                  <a:schemeClr val="tx2"/>
                </a:solidFill>
              </a:rPr>
              <a:t>s</a:t>
            </a:r>
            <a:endParaRPr lang="en-US" sz="2000" b="0" dirty="0">
              <a:solidFill>
                <a:schemeClr val="tx2"/>
              </a:solidFill>
            </a:endParaRPr>
          </a:p>
        </p:txBody>
      </p:sp>
    </p:spTree>
    <p:extLst>
      <p:ext uri="{BB962C8B-B14F-4D97-AF65-F5344CB8AC3E}">
        <p14:creationId xmlns:p14="http://schemas.microsoft.com/office/powerpoint/2010/main" val="15480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13</a:t>
            </a:fld>
            <a:endParaRPr lang="en-US"/>
          </a:p>
        </p:txBody>
      </p:sp>
      <p:sp>
        <p:nvSpPr>
          <p:cNvPr id="3" name="TextBox 2"/>
          <p:cNvSpPr txBox="1"/>
          <p:nvPr/>
        </p:nvSpPr>
        <p:spPr>
          <a:xfrm>
            <a:off x="415636" y="249381"/>
            <a:ext cx="6903878" cy="4770537"/>
          </a:xfrm>
          <a:prstGeom prst="rect">
            <a:avLst/>
          </a:prstGeom>
        </p:spPr>
        <p:txBody>
          <a:bodyPr vert="horz" wrap="none" rtlCol="0">
            <a:spAutoFit/>
          </a:bodyPr>
          <a:lstStyle/>
          <a:p>
            <a:r>
              <a:rPr lang="en-US" sz="2400" b="0" dirty="0"/>
              <a:t>Overcoming Sensory Challenges during </a:t>
            </a:r>
            <a:r>
              <a:rPr lang="en-US" sz="2400" b="0" dirty="0" err="1"/>
              <a:t>Potty</a:t>
            </a:r>
            <a:r>
              <a:rPr lang="en-US" sz="2400" b="0" dirty="0"/>
              <a:t> Training</a:t>
            </a:r>
            <a:r>
              <a:rPr lang="en-US" sz="2400" b="0" dirty="0">
                <a:solidFill>
                  <a:schemeClr val="tx2"/>
                </a:solidFill>
              </a:rPr>
              <a:t>:</a:t>
            </a:r>
          </a:p>
          <a:p>
            <a:endParaRPr lang="en-US" sz="2000" dirty="0"/>
          </a:p>
          <a:p>
            <a:r>
              <a:rPr lang="en-US" sz="2000" dirty="0"/>
              <a:t>Over-Reactive Children:</a:t>
            </a:r>
          </a:p>
          <a:p>
            <a:pPr marL="342900" indent="-342900">
              <a:buFont typeface="Arial" panose="020B0604020202020204" pitchFamily="34" charset="0"/>
              <a:buChar char="•"/>
            </a:pPr>
            <a:r>
              <a:rPr lang="en-US" b="0" dirty="0">
                <a:solidFill>
                  <a:schemeClr val="bg1"/>
                </a:solidFill>
              </a:rPr>
              <a:t>Provide a footstool for feet</a:t>
            </a:r>
          </a:p>
          <a:p>
            <a:pPr marL="342900" indent="-342900">
              <a:buFont typeface="Arial" panose="020B0604020202020204" pitchFamily="34" charset="0"/>
              <a:buChar char="•"/>
            </a:pPr>
            <a:r>
              <a:rPr lang="en-US" dirty="0">
                <a:solidFill>
                  <a:schemeClr val="bg1"/>
                </a:solidFill>
              </a:rPr>
              <a:t>Use a small toilet seat over the large toilet seat</a:t>
            </a:r>
            <a:endParaRPr lang="en-US" b="0" dirty="0">
              <a:solidFill>
                <a:schemeClr val="bg1"/>
              </a:solidFill>
            </a:endParaRPr>
          </a:p>
          <a:p>
            <a:pPr marL="342900" indent="-342900">
              <a:buFont typeface="Arial" panose="020B0604020202020204" pitchFamily="34" charset="0"/>
              <a:buChar char="•"/>
            </a:pPr>
            <a:r>
              <a:rPr lang="en-US" dirty="0">
                <a:solidFill>
                  <a:schemeClr val="bg1"/>
                </a:solidFill>
              </a:rPr>
              <a:t>Allow movement breaks before </a:t>
            </a:r>
            <a:r>
              <a:rPr lang="en-US" dirty="0" err="1">
                <a:solidFill>
                  <a:schemeClr val="bg1"/>
                </a:solidFill>
              </a:rPr>
              <a:t>potty</a:t>
            </a:r>
            <a:r>
              <a:rPr lang="en-US" dirty="0">
                <a:solidFill>
                  <a:schemeClr val="bg1"/>
                </a:solidFill>
              </a:rPr>
              <a:t> time</a:t>
            </a:r>
          </a:p>
          <a:p>
            <a:pPr marL="342900" indent="-342900">
              <a:buFont typeface="Arial" panose="020B0604020202020204" pitchFamily="34" charset="0"/>
              <a:buChar char="•"/>
            </a:pPr>
            <a:r>
              <a:rPr lang="en-US" dirty="0">
                <a:solidFill>
                  <a:schemeClr val="bg1"/>
                </a:solidFill>
              </a:rPr>
              <a:t>Play relaxing music in the </a:t>
            </a:r>
            <a:r>
              <a:rPr lang="en-US" dirty="0" err="1">
                <a:solidFill>
                  <a:schemeClr val="bg1"/>
                </a:solidFill>
              </a:rPr>
              <a:t>potty</a:t>
            </a:r>
            <a:r>
              <a:rPr lang="en-US" dirty="0">
                <a:solidFill>
                  <a:schemeClr val="bg1"/>
                </a:solidFill>
              </a:rPr>
              <a:t> area</a:t>
            </a:r>
          </a:p>
          <a:p>
            <a:pPr marL="342900" indent="-342900">
              <a:buFont typeface="Arial" panose="020B0604020202020204" pitchFamily="34" charset="0"/>
              <a:buChar char="•"/>
            </a:pPr>
            <a:r>
              <a:rPr lang="en-US" dirty="0">
                <a:solidFill>
                  <a:schemeClr val="bg1"/>
                </a:solidFill>
              </a:rPr>
              <a:t>Hold a pleasant sent by the child’s nose</a:t>
            </a:r>
          </a:p>
          <a:p>
            <a:pPr marL="342900" indent="-342900">
              <a:buFont typeface="Arial" panose="020B0604020202020204" pitchFamily="34" charset="0"/>
              <a:buChar char="•"/>
            </a:pPr>
            <a:r>
              <a:rPr lang="en-US" dirty="0">
                <a:solidFill>
                  <a:schemeClr val="bg1"/>
                </a:solidFill>
              </a:rPr>
              <a:t>Cover automatic toilet flushers in the community with a post it note</a:t>
            </a:r>
          </a:p>
          <a:p>
            <a:pPr marL="342900" indent="-342900">
              <a:buFont typeface="Arial" panose="020B0604020202020204" pitchFamily="34" charset="0"/>
              <a:buChar char="•"/>
            </a:pPr>
            <a:r>
              <a:rPr lang="en-US" dirty="0">
                <a:solidFill>
                  <a:schemeClr val="bg1"/>
                </a:solidFill>
              </a:rPr>
              <a:t>Close the lid of the toilet prior to flushing</a:t>
            </a:r>
          </a:p>
          <a:p>
            <a:pPr marL="342900" indent="-342900">
              <a:buFont typeface="Arial" panose="020B0604020202020204" pitchFamily="34" charset="0"/>
              <a:buChar char="•"/>
            </a:pPr>
            <a:r>
              <a:rPr lang="en-US" dirty="0">
                <a:solidFill>
                  <a:schemeClr val="bg1"/>
                </a:solidFill>
              </a:rPr>
              <a:t>Use soft toilet paper or wipes</a:t>
            </a:r>
          </a:p>
          <a:p>
            <a:pPr marL="342900" indent="-342900">
              <a:buFont typeface="Arial" panose="020B0604020202020204" pitchFamily="34" charset="0"/>
              <a:buChar char="•"/>
            </a:pPr>
            <a:r>
              <a:rPr lang="en-US" dirty="0">
                <a:solidFill>
                  <a:schemeClr val="bg1"/>
                </a:solidFill>
              </a:rPr>
              <a:t>Wear soft clothing without seams</a:t>
            </a:r>
          </a:p>
          <a:p>
            <a:pPr marL="342900" indent="-342900">
              <a:buFont typeface="Arial" panose="020B0604020202020204" pitchFamily="34" charset="0"/>
              <a:buChar char="•"/>
            </a:pPr>
            <a:r>
              <a:rPr lang="en-US" dirty="0">
                <a:solidFill>
                  <a:schemeClr val="bg1"/>
                </a:solidFill>
              </a:rPr>
              <a:t>Read social stories and </a:t>
            </a:r>
            <a:r>
              <a:rPr lang="en-US" dirty="0" err="1">
                <a:solidFill>
                  <a:schemeClr val="bg1"/>
                </a:solidFill>
              </a:rPr>
              <a:t>potty</a:t>
            </a:r>
            <a:r>
              <a:rPr lang="en-US" dirty="0">
                <a:solidFill>
                  <a:schemeClr val="bg1"/>
                </a:solidFill>
              </a:rPr>
              <a:t> books about </a:t>
            </a:r>
            <a:r>
              <a:rPr lang="en-US" dirty="0" err="1">
                <a:solidFill>
                  <a:schemeClr val="bg1"/>
                </a:solidFill>
              </a:rPr>
              <a:t>potty</a:t>
            </a:r>
            <a:r>
              <a:rPr lang="en-US" dirty="0">
                <a:solidFill>
                  <a:schemeClr val="bg1"/>
                </a:solidFill>
              </a:rPr>
              <a:t> training</a:t>
            </a:r>
          </a:p>
          <a:p>
            <a:pPr marL="342900" indent="-342900">
              <a:buFont typeface="Arial" panose="020B0604020202020204" pitchFamily="34" charset="0"/>
              <a:buChar char="•"/>
            </a:pPr>
            <a:r>
              <a:rPr lang="en-US" dirty="0">
                <a:solidFill>
                  <a:schemeClr val="bg1"/>
                </a:solidFill>
              </a:rPr>
              <a:t>Minimize extraneous sounds such as the fan</a:t>
            </a:r>
          </a:p>
          <a:p>
            <a:pPr marL="342900" indent="-342900">
              <a:buFont typeface="Arial" panose="020B0604020202020204" pitchFamily="34" charset="0"/>
              <a:buChar char="•"/>
            </a:pPr>
            <a:r>
              <a:rPr lang="en-US" dirty="0">
                <a:solidFill>
                  <a:schemeClr val="bg1"/>
                </a:solidFill>
              </a:rPr>
              <a:t>Use of routines to make </a:t>
            </a:r>
            <a:r>
              <a:rPr lang="en-US" dirty="0" err="1">
                <a:solidFill>
                  <a:schemeClr val="bg1"/>
                </a:solidFill>
              </a:rPr>
              <a:t>potty</a:t>
            </a:r>
            <a:r>
              <a:rPr lang="en-US" dirty="0">
                <a:solidFill>
                  <a:schemeClr val="bg1"/>
                </a:solidFill>
              </a:rPr>
              <a:t> training predictable</a:t>
            </a: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6080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14</a:t>
            </a:fld>
            <a:endParaRPr lang="en-US"/>
          </a:p>
        </p:txBody>
      </p:sp>
      <p:sp>
        <p:nvSpPr>
          <p:cNvPr id="3" name="TextBox 2"/>
          <p:cNvSpPr txBox="1"/>
          <p:nvPr/>
        </p:nvSpPr>
        <p:spPr>
          <a:xfrm>
            <a:off x="457200" y="387927"/>
            <a:ext cx="8132163" cy="4093428"/>
          </a:xfrm>
          <a:prstGeom prst="rect">
            <a:avLst/>
          </a:prstGeom>
        </p:spPr>
        <p:txBody>
          <a:bodyPr vert="horz" wrap="none" rtlCol="0">
            <a:spAutoFit/>
          </a:bodyPr>
          <a:lstStyle/>
          <a:p>
            <a:r>
              <a:rPr lang="en-US" sz="2000" dirty="0"/>
              <a:t>Under-Reactive Children:</a:t>
            </a:r>
          </a:p>
          <a:p>
            <a:pPr marL="342900" indent="-342900">
              <a:buFont typeface="Arial" panose="020B0604020202020204" pitchFamily="34" charset="0"/>
              <a:buChar char="•"/>
            </a:pPr>
            <a:r>
              <a:rPr lang="en-US" sz="2000" dirty="0">
                <a:solidFill>
                  <a:schemeClr val="bg1"/>
                </a:solidFill>
              </a:rPr>
              <a:t>Encourage deep pressure play to develop body awareness</a:t>
            </a:r>
          </a:p>
          <a:p>
            <a:pPr marL="342900" indent="-342900">
              <a:buFont typeface="Arial" panose="020B0604020202020204" pitchFamily="34" charset="0"/>
              <a:buChar char="•"/>
            </a:pPr>
            <a:r>
              <a:rPr lang="en-US" sz="2000" dirty="0">
                <a:solidFill>
                  <a:schemeClr val="bg1"/>
                </a:solidFill>
              </a:rPr>
              <a:t>Intensify the feeling in a dirty diaper (use of cloth diapers, loose clothing)</a:t>
            </a:r>
          </a:p>
          <a:p>
            <a:pPr marL="342900" indent="-342900">
              <a:buFont typeface="Arial" panose="020B0604020202020204" pitchFamily="34" charset="0"/>
              <a:buChar char="•"/>
            </a:pPr>
            <a:r>
              <a:rPr lang="en-US" sz="2000" dirty="0">
                <a:solidFill>
                  <a:schemeClr val="bg1"/>
                </a:solidFill>
              </a:rPr>
              <a:t>Use words to describe “</a:t>
            </a:r>
            <a:r>
              <a:rPr lang="en-US" sz="2000" dirty="0" err="1">
                <a:solidFill>
                  <a:schemeClr val="bg1"/>
                </a:solidFill>
              </a:rPr>
              <a:t>potty</a:t>
            </a:r>
            <a:r>
              <a:rPr lang="en-US" sz="2000" dirty="0">
                <a:solidFill>
                  <a:schemeClr val="bg1"/>
                </a:solidFill>
              </a:rPr>
              <a:t> feelings” (wet, cold, yucky)</a:t>
            </a:r>
          </a:p>
          <a:p>
            <a:pPr marL="342900" indent="-342900">
              <a:buFont typeface="Arial" panose="020B0604020202020204" pitchFamily="34" charset="0"/>
              <a:buChar char="•"/>
            </a:pPr>
            <a:r>
              <a:rPr lang="en-US" sz="2000" dirty="0">
                <a:solidFill>
                  <a:schemeClr val="bg1"/>
                </a:solidFill>
              </a:rPr>
              <a:t>Use of food coloring in the toilet</a:t>
            </a:r>
          </a:p>
          <a:p>
            <a:pPr marL="342900" indent="-342900">
              <a:buFont typeface="Arial" panose="020B0604020202020204" pitchFamily="34" charset="0"/>
              <a:buChar char="•"/>
            </a:pPr>
            <a:r>
              <a:rPr lang="en-US" sz="2000" dirty="0">
                <a:solidFill>
                  <a:schemeClr val="bg1"/>
                </a:solidFill>
              </a:rPr>
              <a:t>Tummy massage to understand feelings in their tummy</a:t>
            </a:r>
          </a:p>
          <a:p>
            <a:pPr marL="342900" indent="-342900">
              <a:buFont typeface="Arial" panose="020B0604020202020204" pitchFamily="34" charset="0"/>
              <a:buChar char="•"/>
            </a:pPr>
            <a:r>
              <a:rPr lang="en-US" sz="2000" dirty="0">
                <a:solidFill>
                  <a:schemeClr val="bg1"/>
                </a:solidFill>
              </a:rPr>
              <a:t>Draw attention to the feeling of “going”</a:t>
            </a:r>
          </a:p>
          <a:p>
            <a:endParaRPr lang="en-US" sz="2000" dirty="0">
              <a:solidFill>
                <a:schemeClr val="tx2"/>
              </a:solidFill>
            </a:endParaRPr>
          </a:p>
          <a:p>
            <a:r>
              <a:rPr lang="en-US" sz="2000" b="0" dirty="0"/>
              <a:t>Sensory Seekers:</a:t>
            </a:r>
          </a:p>
          <a:p>
            <a:pPr marL="342900" indent="-342900">
              <a:buFont typeface="Arial" panose="020B0604020202020204" pitchFamily="34" charset="0"/>
              <a:buChar char="•"/>
            </a:pPr>
            <a:r>
              <a:rPr lang="en-US" sz="2000" dirty="0">
                <a:solidFill>
                  <a:schemeClr val="bg1"/>
                </a:solidFill>
              </a:rPr>
              <a:t>Offer movement breaks prior to </a:t>
            </a:r>
            <a:r>
              <a:rPr lang="en-US" sz="2000" dirty="0" err="1">
                <a:solidFill>
                  <a:schemeClr val="bg1"/>
                </a:solidFill>
              </a:rPr>
              <a:t>potty</a:t>
            </a:r>
            <a:r>
              <a:rPr lang="en-US" sz="2000" dirty="0">
                <a:solidFill>
                  <a:schemeClr val="bg1"/>
                </a:solidFill>
              </a:rPr>
              <a:t> time</a:t>
            </a:r>
          </a:p>
          <a:p>
            <a:pPr marL="342900" indent="-342900">
              <a:buFont typeface="Arial" panose="020B0604020202020204" pitchFamily="34" charset="0"/>
              <a:buChar char="•"/>
            </a:pPr>
            <a:r>
              <a:rPr lang="en-US" sz="2000" b="0" dirty="0">
                <a:solidFill>
                  <a:schemeClr val="bg1"/>
                </a:solidFill>
              </a:rPr>
              <a:t>Set us calming environment</a:t>
            </a:r>
          </a:p>
          <a:p>
            <a:pPr marL="342900" indent="-342900">
              <a:buFont typeface="Arial" panose="020B0604020202020204" pitchFamily="34" charset="0"/>
              <a:buChar char="•"/>
            </a:pPr>
            <a:r>
              <a:rPr lang="en-US" sz="2000" dirty="0">
                <a:solidFill>
                  <a:schemeClr val="bg1"/>
                </a:solidFill>
              </a:rPr>
              <a:t>Allow sensory activities while sitting on the </a:t>
            </a:r>
            <a:r>
              <a:rPr lang="en-US" sz="2000" dirty="0" err="1">
                <a:solidFill>
                  <a:schemeClr val="bg1"/>
                </a:solidFill>
              </a:rPr>
              <a:t>potty</a:t>
            </a:r>
            <a:r>
              <a:rPr lang="en-US" sz="2000" dirty="0">
                <a:solidFill>
                  <a:schemeClr val="bg1"/>
                </a:solidFill>
              </a:rPr>
              <a:t> (play </a:t>
            </a:r>
            <a:r>
              <a:rPr lang="en-US" sz="2000" dirty="0" err="1">
                <a:solidFill>
                  <a:schemeClr val="bg1"/>
                </a:solidFill>
              </a:rPr>
              <a:t>doh</a:t>
            </a:r>
            <a:r>
              <a:rPr lang="en-US" sz="2000" dirty="0">
                <a:solidFill>
                  <a:schemeClr val="bg1"/>
                </a:solidFill>
              </a:rPr>
              <a:t>, </a:t>
            </a:r>
          </a:p>
          <a:p>
            <a:r>
              <a:rPr lang="en-US" sz="2000" dirty="0">
                <a:solidFill>
                  <a:schemeClr val="bg1"/>
                </a:solidFill>
              </a:rPr>
              <a:t>      sensory bins, squishy balls, </a:t>
            </a:r>
            <a:r>
              <a:rPr lang="en-US" sz="2000" dirty="0" err="1">
                <a:solidFill>
                  <a:schemeClr val="bg1"/>
                </a:solidFill>
              </a:rPr>
              <a:t>fidgits</a:t>
            </a:r>
            <a:r>
              <a:rPr lang="en-US" sz="2000" dirty="0">
                <a:solidFill>
                  <a:schemeClr val="bg1"/>
                </a:solidFill>
              </a:rPr>
              <a:t>)</a:t>
            </a:r>
            <a:endParaRPr lang="en-US" sz="2000" b="0" dirty="0">
              <a:solidFill>
                <a:schemeClr val="bg1"/>
              </a:solidFill>
            </a:endParaRPr>
          </a:p>
        </p:txBody>
      </p:sp>
    </p:spTree>
    <p:extLst>
      <p:ext uri="{BB962C8B-B14F-4D97-AF65-F5344CB8AC3E}">
        <p14:creationId xmlns:p14="http://schemas.microsoft.com/office/powerpoint/2010/main" val="103478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857250"/>
          </a:xfrm>
          <a:prstGeom prst="rect">
            <a:avLst/>
          </a:prstGeom>
        </p:spPr>
        <p:txBody>
          <a:bodyPr/>
          <a:lstStyle/>
          <a:p>
            <a:pPr algn="l"/>
            <a:r>
              <a:rPr lang="en-US" dirty="0"/>
              <a:t>Cognitive (Thinking) Skills:</a:t>
            </a:r>
          </a:p>
        </p:txBody>
      </p:sp>
      <p:sp>
        <p:nvSpPr>
          <p:cNvPr id="3" name="Content Placeholder 2"/>
          <p:cNvSpPr>
            <a:spLocks noGrp="1"/>
          </p:cNvSpPr>
          <p:nvPr>
            <p:ph idx="4294967295"/>
          </p:nvPr>
        </p:nvSpPr>
        <p:spPr>
          <a:xfrm>
            <a:off x="0" y="1200150"/>
            <a:ext cx="8229600" cy="3073400"/>
          </a:xfrm>
          <a:prstGeom prst="rect">
            <a:avLst/>
          </a:prstGeom>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15</a:t>
            </a:fld>
            <a:endParaRPr lang="en-US"/>
          </a:p>
        </p:txBody>
      </p:sp>
      <p:sp>
        <p:nvSpPr>
          <p:cNvPr id="6" name="Rectangle 5"/>
          <p:cNvSpPr/>
          <p:nvPr/>
        </p:nvSpPr>
        <p:spPr>
          <a:xfrm>
            <a:off x="90055" y="1050885"/>
            <a:ext cx="6767945" cy="3194208"/>
          </a:xfrm>
          <a:prstGeom prst="rect">
            <a:avLst/>
          </a:prstGeom>
        </p:spPr>
        <p:txBody>
          <a:bodyPr wrap="square">
            <a:spAutoFit/>
          </a:bodyPr>
          <a:lstStyle/>
          <a:p>
            <a:pPr marR="0" lvl="0">
              <a:lnSpc>
                <a:spcPct val="107000"/>
              </a:lnSpc>
              <a:spcBef>
                <a:spcPts val="0"/>
              </a:spcBef>
              <a:spcAft>
                <a:spcPts val="1125"/>
              </a:spcAft>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How will I know when my child’s cognitive skills are mature enough for toilet training?</a:t>
            </a:r>
          </a:p>
          <a:p>
            <a:pPr marL="342900" marR="0" lvl="0" indent="-342900">
              <a:lnSpc>
                <a:spcPct val="107000"/>
              </a:lnSpc>
              <a:spcBef>
                <a:spcPts val="0"/>
              </a:spcBef>
              <a:spcAft>
                <a:spcPts val="1125"/>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Notices what others are doing and imitates actions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Focus, attention and memory to complete a task with several steps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Making Plans and Carrying Them Out </a:t>
            </a:r>
          </a:p>
          <a:p>
            <a:pPr marL="800100" lvl="1" indent="-342900">
              <a:lnSpc>
                <a:spcPct val="107000"/>
              </a:lnSpc>
              <a:spcAft>
                <a:spcPts val="80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symbolic thinking (picturing actions)</a:t>
            </a:r>
          </a:p>
          <a:p>
            <a:pPr marL="800100" lvl="1" indent="-342900">
              <a:lnSpc>
                <a:spcPct val="107000"/>
              </a:lnSpc>
              <a:spcAft>
                <a:spcPts val="80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problem solving (planning)</a:t>
            </a:r>
          </a:p>
          <a:p>
            <a:pPr marL="800100" lvl="1" indent="-342900">
              <a:lnSpc>
                <a:spcPct val="107000"/>
              </a:lnSpc>
              <a:spcAft>
                <a:spcPts val="800"/>
              </a:spcAft>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memory (can recall what comes next)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84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857250"/>
          </a:xfrm>
          <a:prstGeom prst="rect">
            <a:avLst/>
          </a:prstGeom>
        </p:spPr>
        <p:txBody>
          <a:bodyPr/>
          <a:lstStyle/>
          <a:p>
            <a:pPr algn="l"/>
            <a:r>
              <a:rPr lang="en-US" dirty="0"/>
              <a:t>Communication Skills:</a:t>
            </a:r>
          </a:p>
        </p:txBody>
      </p:sp>
      <p:sp>
        <p:nvSpPr>
          <p:cNvPr id="3" name="Content Placeholder 2"/>
          <p:cNvSpPr>
            <a:spLocks noGrp="1"/>
          </p:cNvSpPr>
          <p:nvPr>
            <p:ph idx="4294967295"/>
          </p:nvPr>
        </p:nvSpPr>
        <p:spPr>
          <a:xfrm>
            <a:off x="0" y="1200149"/>
            <a:ext cx="8229600" cy="4186859"/>
          </a:xfrm>
          <a:prstGeom prst="rect">
            <a:avLst/>
          </a:prstGeom>
        </p:spPr>
        <p:txBody>
          <a:bodyPr/>
          <a:lstStyle/>
          <a:p>
            <a:pPr marL="0" indent="0">
              <a:buNone/>
            </a:pPr>
            <a:r>
              <a:rPr lang="en-US" sz="2000" dirty="0">
                <a:solidFill>
                  <a:schemeClr val="bg1"/>
                </a:solidFill>
              </a:rPr>
              <a:t>How will I know my child’s communication skills re mature enough for toilet training?</a:t>
            </a:r>
          </a:p>
          <a:p>
            <a:pPr marL="285750" indent="-285750">
              <a:buFont typeface="Arial" panose="020B0604020202020204" pitchFamily="34" charset="0"/>
              <a:buChar char="•"/>
            </a:pPr>
            <a:r>
              <a:rPr lang="en-US" sz="2000" dirty="0">
                <a:solidFill>
                  <a:schemeClr val="bg1"/>
                </a:solidFill>
              </a:rPr>
              <a:t>Follows 1-2 step related directions </a:t>
            </a:r>
          </a:p>
          <a:p>
            <a:pPr marL="285750" indent="-285750">
              <a:buFont typeface="Arial" panose="020B0604020202020204" pitchFamily="34" charset="0"/>
              <a:buChar char="•"/>
            </a:pPr>
            <a:r>
              <a:rPr lang="en-US" sz="2000" dirty="0">
                <a:solidFill>
                  <a:schemeClr val="bg1"/>
                </a:solidFill>
              </a:rPr>
              <a:t>Understands words about using the </a:t>
            </a:r>
            <a:r>
              <a:rPr lang="en-US" sz="2000" dirty="0" err="1">
                <a:solidFill>
                  <a:schemeClr val="bg1"/>
                </a:solidFill>
              </a:rPr>
              <a:t>potty</a:t>
            </a:r>
            <a:r>
              <a:rPr lang="en-US" sz="2000" dirty="0">
                <a:solidFill>
                  <a:schemeClr val="bg1"/>
                </a:solidFill>
              </a:rPr>
              <a:t>.</a:t>
            </a:r>
          </a:p>
          <a:p>
            <a:pPr marL="285750" indent="-285750">
              <a:buFont typeface="Arial" panose="020B0604020202020204" pitchFamily="34" charset="0"/>
              <a:buChar char="•"/>
            </a:pPr>
            <a:r>
              <a:rPr lang="en-US" sz="2000" dirty="0">
                <a:solidFill>
                  <a:schemeClr val="bg1"/>
                </a:solidFill>
              </a:rPr>
              <a:t>Use gestures, pictures/visual aides, actions or words to indicate the desire/need to use the </a:t>
            </a:r>
            <a:r>
              <a:rPr lang="en-US" sz="2000" dirty="0" err="1">
                <a:solidFill>
                  <a:schemeClr val="bg1"/>
                </a:solidFill>
              </a:rPr>
              <a:t>potty</a:t>
            </a:r>
            <a:r>
              <a:rPr lang="en-US" sz="2000" dirty="0">
                <a:solidFill>
                  <a:schemeClr val="bg1"/>
                </a:solidFill>
              </a:rPr>
              <a:t>.</a:t>
            </a:r>
          </a:p>
          <a:p>
            <a:pPr marL="285750" lvl="0" indent="-285750">
              <a:buFont typeface="Arial" panose="020B0604020202020204" pitchFamily="34" charset="0"/>
              <a:buChar char="•"/>
            </a:pPr>
            <a:r>
              <a:rPr lang="en-US" sz="2000" dirty="0">
                <a:solidFill>
                  <a:schemeClr val="bg1"/>
                </a:solidFill>
              </a:rPr>
              <a:t>Understands pictures as symbols - (picture of a toilet, pictures for a sequence of going </a:t>
            </a:r>
            <a:r>
              <a:rPr lang="en-US" sz="2000" dirty="0" err="1">
                <a:solidFill>
                  <a:schemeClr val="bg1"/>
                </a:solidFill>
              </a:rPr>
              <a:t>potty</a:t>
            </a:r>
            <a:r>
              <a:rPr lang="en-US" sz="2000" dirty="0">
                <a:solidFill>
                  <a:schemeClr val="bg1"/>
                </a:solidFill>
              </a:rPr>
              <a:t>, books about using the </a:t>
            </a:r>
            <a:r>
              <a:rPr lang="en-US" sz="2000" dirty="0" err="1">
                <a:solidFill>
                  <a:schemeClr val="bg1"/>
                </a:solidFill>
              </a:rPr>
              <a:t>potty</a:t>
            </a:r>
            <a:r>
              <a:rPr lang="en-US" sz="2000" dirty="0">
                <a:solidFill>
                  <a:schemeClr val="bg1"/>
                </a:solidFill>
              </a:rPr>
              <a:t>, etc.).</a:t>
            </a:r>
          </a:p>
          <a:p>
            <a:pPr marL="285750" indent="-285750">
              <a:buFont typeface="Arial" panose="020B0604020202020204" pitchFamily="34" charset="0"/>
              <a:buChar char="•"/>
            </a:pPr>
            <a:r>
              <a:rPr lang="en-US" sz="2000" dirty="0">
                <a:solidFill>
                  <a:schemeClr val="bg1"/>
                </a:solidFill>
              </a:rPr>
              <a:t> Indicates an understanding of yes/no – answer using word or gesture. </a:t>
            </a:r>
          </a:p>
          <a:p>
            <a:pPr marL="0" indent="0">
              <a:buNone/>
            </a:pPr>
            <a:endParaRPr lang="en-US" sz="2000" b="1" dirty="0">
              <a:solidFill>
                <a:schemeClr val="bg1"/>
              </a:solidFill>
            </a:endParaRPr>
          </a:p>
          <a:p>
            <a:pPr marL="0" indent="0">
              <a:buNone/>
            </a:pPr>
            <a:r>
              <a:rPr lang="en-US" sz="2000" b="1" dirty="0">
                <a:solidFill>
                  <a:schemeClr val="bg1"/>
                </a:solidFill>
              </a:rPr>
              <a:t>**Verbal communication isn't 	entirely necessary before you 	introduce </a:t>
            </a:r>
            <a:r>
              <a:rPr lang="en-US" sz="2000" b="1" dirty="0" err="1">
                <a:solidFill>
                  <a:schemeClr val="bg1"/>
                </a:solidFill>
              </a:rPr>
              <a:t>potty</a:t>
            </a:r>
            <a:r>
              <a:rPr lang="en-US" sz="2000" b="1" dirty="0">
                <a:solidFill>
                  <a:schemeClr val="bg1"/>
                </a:solidFill>
              </a:rPr>
              <a:t> learning!</a:t>
            </a:r>
          </a:p>
          <a:p>
            <a:endParaRPr lang="en-US" dirty="0"/>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16</a:t>
            </a:fld>
            <a:endParaRPr lang="en-US" dirty="0"/>
          </a:p>
        </p:txBody>
      </p:sp>
    </p:spTree>
    <p:extLst>
      <p:ext uri="{BB962C8B-B14F-4D97-AF65-F5344CB8AC3E}">
        <p14:creationId xmlns:p14="http://schemas.microsoft.com/office/powerpoint/2010/main" val="1182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Social Emotional Skills:</a:t>
            </a:r>
          </a:p>
        </p:txBody>
      </p:sp>
      <p:sp>
        <p:nvSpPr>
          <p:cNvPr id="6" name="Content Placeholder 5"/>
          <p:cNvSpPr>
            <a:spLocks noGrp="1"/>
          </p:cNvSpPr>
          <p:nvPr>
            <p:ph idx="1"/>
          </p:nvPr>
        </p:nvSpPr>
        <p:spPr>
          <a:xfrm>
            <a:off x="457200" y="935182"/>
            <a:ext cx="8229600" cy="3685960"/>
          </a:xfrm>
        </p:spPr>
        <p:txBody>
          <a:bodyPr/>
          <a:lstStyle/>
          <a:p>
            <a:r>
              <a:rPr lang="en-US" dirty="0"/>
              <a:t>A child’s social emotional readiness for toilet training is the most difficult to recognize-particularly since a child moves in and out  of “emotional prime times” and troublesome periods for toilet training throughout early childhood.</a:t>
            </a:r>
          </a:p>
          <a:p>
            <a:endParaRPr lang="en-US" dirty="0"/>
          </a:p>
          <a:p>
            <a:r>
              <a:rPr lang="en-US" b="1" dirty="0"/>
              <a:t>Social Emotional Stages that support </a:t>
            </a:r>
            <a:r>
              <a:rPr lang="en-US" b="1" dirty="0" err="1"/>
              <a:t>potty</a:t>
            </a:r>
            <a:r>
              <a:rPr lang="en-US" b="1" dirty="0"/>
              <a:t> training:</a:t>
            </a:r>
            <a:endParaRPr lang="en-US" dirty="0"/>
          </a:p>
          <a:p>
            <a:pPr marL="285750" lvl="0" indent="-285750">
              <a:buFont typeface="Arial" panose="020B0604020202020204" pitchFamily="34" charset="0"/>
              <a:buChar char="•"/>
            </a:pPr>
            <a:r>
              <a:rPr lang="en-US" dirty="0"/>
              <a:t>Proud of new skills and accomplishments</a:t>
            </a:r>
          </a:p>
          <a:p>
            <a:pPr marL="285750" lvl="0" indent="-285750">
              <a:buFont typeface="Arial" panose="020B0604020202020204" pitchFamily="34" charset="0"/>
              <a:buChar char="•"/>
            </a:pPr>
            <a:r>
              <a:rPr lang="en-US" dirty="0"/>
              <a:t>Desire to gain parents’ and caregivers’ approval, begins to understand consequences related to their behavior</a:t>
            </a:r>
          </a:p>
          <a:p>
            <a:pPr marL="285750" lvl="0" indent="-285750">
              <a:buFont typeface="Arial" panose="020B0604020202020204" pitchFamily="34" charset="0"/>
              <a:buChar char="•"/>
            </a:pPr>
            <a:r>
              <a:rPr lang="en-US" dirty="0"/>
              <a:t>Social awareness—the observation of and desire to be like others,  to mimic or conform to peer’s behavior</a:t>
            </a:r>
          </a:p>
          <a:p>
            <a:pPr marL="285750" lvl="0" indent="-285750">
              <a:buFont typeface="Arial" panose="020B0604020202020204" pitchFamily="34" charset="0"/>
              <a:buChar char="•"/>
            </a:pPr>
            <a:r>
              <a:rPr lang="en-US" dirty="0"/>
              <a:t> Desire for independence-</a:t>
            </a:r>
          </a:p>
          <a:p>
            <a:pPr marL="285750" indent="-285750">
              <a:buFont typeface="Arial" panose="020B0604020202020204" pitchFamily="34" charset="0"/>
              <a:buChar char="•"/>
            </a:pPr>
            <a:r>
              <a:rPr lang="en-US" dirty="0"/>
              <a:t> Self-mastery- motivation that comes from within the child to learn new skills, find joy in facing new or challenging tasks </a:t>
            </a:r>
          </a:p>
          <a:p>
            <a:endParaRPr lang="en-US" dirty="0"/>
          </a:p>
        </p:txBody>
      </p:sp>
      <p:sp>
        <p:nvSpPr>
          <p:cNvPr id="4" name="Slide Number Placeholder 3"/>
          <p:cNvSpPr>
            <a:spLocks noGrp="1"/>
          </p:cNvSpPr>
          <p:nvPr>
            <p:ph type="sldNum" sz="quarter" idx="12"/>
          </p:nvPr>
        </p:nvSpPr>
        <p:spPr/>
        <p:txBody>
          <a:bodyPr/>
          <a:lstStyle/>
          <a:p>
            <a:fld id="{8A38FAF8-786F-7C4F-9F1B-B820815ED72A}" type="slidenum">
              <a:rPr lang="en-US" smtClean="0"/>
              <a:t>17</a:t>
            </a:fld>
            <a:endParaRPr lang="en-US"/>
          </a:p>
        </p:txBody>
      </p:sp>
    </p:spTree>
    <p:extLst>
      <p:ext uri="{BB962C8B-B14F-4D97-AF65-F5344CB8AC3E}">
        <p14:creationId xmlns:p14="http://schemas.microsoft.com/office/powerpoint/2010/main" val="25014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Emotional Skills:</a:t>
            </a:r>
          </a:p>
        </p:txBody>
      </p:sp>
      <p:sp>
        <p:nvSpPr>
          <p:cNvPr id="3" name="Content Placeholder 2"/>
          <p:cNvSpPr>
            <a:spLocks noGrp="1"/>
          </p:cNvSpPr>
          <p:nvPr>
            <p:ph idx="1"/>
          </p:nvPr>
        </p:nvSpPr>
        <p:spPr>
          <a:xfrm>
            <a:off x="457200" y="1200151"/>
            <a:ext cx="9788236" cy="3073269"/>
          </a:xfrm>
        </p:spPr>
        <p:txBody>
          <a:bodyPr/>
          <a:lstStyle/>
          <a:p>
            <a:r>
              <a:rPr lang="en-US" b="1" dirty="0"/>
              <a:t>Social Emotional Stages that may make </a:t>
            </a:r>
            <a:r>
              <a:rPr lang="en-US" b="1" dirty="0" err="1"/>
              <a:t>potty</a:t>
            </a:r>
            <a:r>
              <a:rPr lang="en-US" b="1" dirty="0"/>
              <a:t> training more challenging:</a:t>
            </a:r>
          </a:p>
          <a:p>
            <a:endParaRPr lang="en-US" dirty="0"/>
          </a:p>
          <a:p>
            <a:pPr marL="285750" lvl="0" indent="-285750">
              <a:buFont typeface="Arial" panose="020B0604020202020204" pitchFamily="34" charset="0"/>
              <a:buChar char="•"/>
            </a:pPr>
            <a:r>
              <a:rPr lang="en-US" dirty="0"/>
              <a:t>Testing of limits and rules</a:t>
            </a:r>
          </a:p>
          <a:p>
            <a:pPr marL="285750" lvl="0" indent="-285750">
              <a:buFont typeface="Arial" panose="020B0604020202020204" pitchFamily="34" charset="0"/>
              <a:buChar char="•"/>
            </a:pPr>
            <a:r>
              <a:rPr lang="en-US" dirty="0"/>
              <a:t>May develop sudden fears</a:t>
            </a:r>
          </a:p>
          <a:p>
            <a:pPr marL="285750" lvl="0" indent="-285750">
              <a:buFont typeface="Arial" panose="020B0604020202020204" pitchFamily="34" charset="0"/>
              <a:buChar char="•"/>
            </a:pPr>
            <a:r>
              <a:rPr lang="en-US" dirty="0"/>
              <a:t>Frustrates easily</a:t>
            </a:r>
          </a:p>
          <a:p>
            <a:pPr marL="285750" lvl="0" indent="-285750">
              <a:buFont typeface="Arial" panose="020B0604020202020204" pitchFamily="34" charset="0"/>
              <a:buChar char="•"/>
            </a:pPr>
            <a:r>
              <a:rPr lang="en-US" dirty="0"/>
              <a:t>Desires to control others, resists, tests limits</a:t>
            </a:r>
          </a:p>
          <a:p>
            <a:pPr marL="285750" lvl="0" indent="-285750">
              <a:buFont typeface="Arial" panose="020B0604020202020204" pitchFamily="34" charset="0"/>
              <a:buChar char="•"/>
            </a:pPr>
            <a:r>
              <a:rPr lang="en-US" dirty="0"/>
              <a:t>Extreme emotional shifts and contradictory responses </a:t>
            </a:r>
          </a:p>
          <a:p>
            <a:endParaRPr lang="en-US" dirty="0"/>
          </a:p>
        </p:txBody>
      </p:sp>
      <p:sp>
        <p:nvSpPr>
          <p:cNvPr id="4" name="Slide Number Placeholder 3"/>
          <p:cNvSpPr>
            <a:spLocks noGrp="1"/>
          </p:cNvSpPr>
          <p:nvPr>
            <p:ph type="sldNum" sz="quarter" idx="12"/>
          </p:nvPr>
        </p:nvSpPr>
        <p:spPr/>
        <p:txBody>
          <a:bodyPr/>
          <a:lstStyle/>
          <a:p>
            <a:fld id="{8A38FAF8-786F-7C4F-9F1B-B820815ED72A}" type="slidenum">
              <a:rPr lang="en-US" smtClean="0"/>
              <a:t>18</a:t>
            </a:fld>
            <a:endParaRPr lang="en-US" dirty="0"/>
          </a:p>
        </p:txBody>
      </p:sp>
    </p:spTree>
    <p:extLst>
      <p:ext uri="{BB962C8B-B14F-4D97-AF65-F5344CB8AC3E}">
        <p14:creationId xmlns:p14="http://schemas.microsoft.com/office/powerpoint/2010/main" val="20633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E75E-170C-F22D-E3F6-4DEF9A400D03}"/>
              </a:ext>
            </a:extLst>
          </p:cNvPr>
          <p:cNvSpPr>
            <a:spLocks noGrp="1"/>
          </p:cNvSpPr>
          <p:nvPr>
            <p:ph type="title"/>
          </p:nvPr>
        </p:nvSpPr>
        <p:spPr>
          <a:xfrm>
            <a:off x="457200" y="205979"/>
            <a:ext cx="8229600" cy="1193330"/>
          </a:xfrm>
        </p:spPr>
        <p:txBody>
          <a:bodyPr/>
          <a:lstStyle/>
          <a:p>
            <a:r>
              <a:rPr lang="en-US" dirty="0"/>
              <a:t>The Impact of Temperament and Personality on Toilet Training:</a:t>
            </a:r>
            <a:br>
              <a:rPr lang="en-US" dirty="0"/>
            </a:br>
            <a:br>
              <a:rPr lang="en-US" dirty="0"/>
            </a:br>
            <a:endParaRPr lang="en-US" dirty="0"/>
          </a:p>
        </p:txBody>
      </p:sp>
      <p:sp>
        <p:nvSpPr>
          <p:cNvPr id="3" name="Content Placeholder 2">
            <a:extLst>
              <a:ext uri="{FF2B5EF4-FFF2-40B4-BE49-F238E27FC236}">
                <a16:creationId xmlns:a16="http://schemas.microsoft.com/office/drawing/2014/main" id="{4FF35823-81D3-2E4A-3B7D-2FB6D492DBCA}"/>
              </a:ext>
            </a:extLst>
          </p:cNvPr>
          <p:cNvSpPr>
            <a:spLocks noGrp="1"/>
          </p:cNvSpPr>
          <p:nvPr>
            <p:ph idx="1"/>
          </p:nvPr>
        </p:nvSpPr>
        <p:spPr>
          <a:xfrm>
            <a:off x="112580" y="1600200"/>
            <a:ext cx="8421820" cy="2653145"/>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your child's mood</a:t>
            </a:r>
          </a:p>
          <a:p>
            <a:pPr marL="742950" lvl="1" indent="-285750">
              <a:buFont typeface="Arial" panose="020B0604020202020204" pitchFamily="34" charset="0"/>
              <a:buChar char="•"/>
            </a:pPr>
            <a:r>
              <a:rPr lang="en-US" dirty="0"/>
              <a:t>What time of day your child is most approachable and cooperative?</a:t>
            </a:r>
          </a:p>
          <a:p>
            <a:pPr marL="742950" lvl="1" indent="-285750">
              <a:buFont typeface="Arial" panose="020B0604020202020204" pitchFamily="34" charset="0"/>
              <a:buChar char="•"/>
            </a:pPr>
            <a:r>
              <a:rPr lang="en-US" dirty="0"/>
              <a:t>Plan your approach based on this time.</a:t>
            </a:r>
          </a:p>
          <a:p>
            <a:pPr marL="285750" indent="-285750">
              <a:buFont typeface="Arial" panose="020B0604020202020204" pitchFamily="34" charset="0"/>
              <a:buChar char="•"/>
            </a:pPr>
            <a:r>
              <a:rPr lang="en-US" dirty="0"/>
              <a:t>Understand your child's attention span.</a:t>
            </a:r>
          </a:p>
          <a:p>
            <a:pPr marL="742950" lvl="1" indent="-285750">
              <a:buFont typeface="Arial" panose="020B0604020202020204" pitchFamily="34" charset="0"/>
              <a:buChar char="•"/>
            </a:pPr>
            <a:r>
              <a:rPr lang="en-US" dirty="0"/>
              <a:t>Plan distractions to keep your child comfortable while on the </a:t>
            </a:r>
            <a:r>
              <a:rPr lang="en-US" dirty="0" err="1"/>
              <a:t>potty</a:t>
            </a:r>
            <a:r>
              <a:rPr lang="en-US" dirty="0"/>
              <a:t>.</a:t>
            </a:r>
          </a:p>
          <a:p>
            <a:pPr marL="742950" lvl="1" indent="-285750">
              <a:buFont typeface="Arial" panose="020B0604020202020204" pitchFamily="34" charset="0"/>
              <a:buChar char="•"/>
            </a:pPr>
            <a:r>
              <a:rPr lang="en-US" dirty="0"/>
              <a:t>Read a book, sing a song, fidget, etc.</a:t>
            </a:r>
          </a:p>
          <a:p>
            <a:pPr marL="285750" indent="-285750">
              <a:buFont typeface="Arial" panose="020B0604020202020204" pitchFamily="34" charset="0"/>
              <a:buChar char="•"/>
            </a:pPr>
            <a:r>
              <a:rPr lang="en-US" dirty="0"/>
              <a:t>Consider your child's frustration level</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your child’s emotional state</a:t>
            </a:r>
          </a:p>
          <a:p>
            <a:pPr marL="742950" lvl="1" indent="-285750">
              <a:buFont typeface="Arial" panose="020B0604020202020204" pitchFamily="34" charset="0"/>
              <a:buChar char="•"/>
            </a:pPr>
            <a:r>
              <a:rPr lang="en-US" dirty="0"/>
              <a:t>Enjoys talking about and sitting/exploring the </a:t>
            </a:r>
            <a:r>
              <a:rPr lang="en-US" dirty="0" err="1"/>
              <a:t>potty</a:t>
            </a:r>
            <a:r>
              <a:rPr lang="en-US" dirty="0"/>
              <a:t>…start to introduce</a:t>
            </a:r>
          </a:p>
          <a:p>
            <a:pPr marL="742950" lvl="1" indent="-285750">
              <a:buFont typeface="Arial" panose="020B0604020202020204" pitchFamily="34" charset="0"/>
              <a:buChar char="•"/>
            </a:pPr>
            <a:r>
              <a:rPr lang="en-US" dirty="0"/>
              <a:t>Resist sitting/exploring, cries when talked about…wait to introduce</a:t>
            </a:r>
          </a:p>
          <a:p>
            <a:pPr marL="742950" lvl="1" indent="-285750">
              <a:buFont typeface="Arial" panose="020B0604020202020204" pitchFamily="34" charset="0"/>
              <a:buChar char="•"/>
            </a:pPr>
            <a:endParaRPr lang="en-US" dirty="0"/>
          </a:p>
          <a:p>
            <a:pPr lvl="1"/>
            <a:endParaRPr lang="en-US" dirty="0"/>
          </a:p>
        </p:txBody>
      </p:sp>
      <p:sp>
        <p:nvSpPr>
          <p:cNvPr id="4" name="Slide Number Placeholder 3">
            <a:extLst>
              <a:ext uri="{FF2B5EF4-FFF2-40B4-BE49-F238E27FC236}">
                <a16:creationId xmlns:a16="http://schemas.microsoft.com/office/drawing/2014/main" id="{3C53972F-511C-54AA-50A5-5C6F01BD0A86}"/>
              </a:ext>
            </a:extLst>
          </p:cNvPr>
          <p:cNvSpPr>
            <a:spLocks noGrp="1"/>
          </p:cNvSpPr>
          <p:nvPr>
            <p:ph type="sldNum" sz="quarter" idx="12"/>
          </p:nvPr>
        </p:nvSpPr>
        <p:spPr>
          <a:xfrm>
            <a:off x="5100215" y="3979500"/>
            <a:ext cx="3655858" cy="398535"/>
          </a:xfrm>
        </p:spPr>
        <p:txBody>
          <a:bodyPr/>
          <a:lstStyle/>
          <a:p>
            <a:r>
              <a:rPr lang="en-US" dirty="0" err="1">
                <a:hlinkClick r:id="rId2"/>
              </a:rPr>
              <a:t>Potty</a:t>
            </a:r>
            <a:r>
              <a:rPr lang="en-US" dirty="0">
                <a:hlinkClick r:id="rId2"/>
              </a:rPr>
              <a:t> Training By Personality | Pull-Ups® US</a:t>
            </a:r>
            <a:endParaRPr lang="en-US" dirty="0"/>
          </a:p>
        </p:txBody>
      </p:sp>
    </p:spTree>
    <p:extLst>
      <p:ext uri="{BB962C8B-B14F-4D97-AF65-F5344CB8AC3E}">
        <p14:creationId xmlns:p14="http://schemas.microsoft.com/office/powerpoint/2010/main" val="35743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DA10-9C9A-07B6-B418-24ADEC5B9BA5}"/>
              </a:ext>
            </a:extLst>
          </p:cNvPr>
          <p:cNvSpPr>
            <a:spLocks noGrp="1"/>
          </p:cNvSpPr>
          <p:nvPr>
            <p:ph type="title"/>
          </p:nvPr>
        </p:nvSpPr>
        <p:spPr>
          <a:xfrm>
            <a:off x="88076" y="1197712"/>
            <a:ext cx="8201608" cy="887398"/>
          </a:xfrm>
        </p:spPr>
        <p:txBody>
          <a:bodyPr/>
          <a:lstStyle/>
          <a:p>
            <a:r>
              <a:rPr lang="en-US" dirty="0"/>
              <a:t>Training Objectives:</a:t>
            </a:r>
          </a:p>
        </p:txBody>
      </p:sp>
      <p:sp>
        <p:nvSpPr>
          <p:cNvPr id="3" name="Subtitle 2">
            <a:extLst>
              <a:ext uri="{FF2B5EF4-FFF2-40B4-BE49-F238E27FC236}">
                <a16:creationId xmlns:a16="http://schemas.microsoft.com/office/drawing/2014/main" id="{4D63BE0F-8BE0-873B-8BA0-D6F2926A7AEC}"/>
              </a:ext>
            </a:extLst>
          </p:cNvPr>
          <p:cNvSpPr>
            <a:spLocks noGrp="1"/>
          </p:cNvSpPr>
          <p:nvPr>
            <p:ph type="subTitle" idx="1"/>
          </p:nvPr>
        </p:nvSpPr>
        <p:spPr>
          <a:xfrm>
            <a:off x="261257" y="1932709"/>
            <a:ext cx="8201608" cy="1933663"/>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Parents and caregivers will better understand how children must learn to coordinate an equally complex combination of physical and cognitive tasks in order to master using the toilet.</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Understand what physical, emotional, cognitive and communication skills help support the process of toilet training.</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Understand the impact of sensory processing with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potty</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training</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Parents and caregivers will recognize individual readiness signs in children.</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Know how and when to begin the process of toilet training based upon the child’s unique abilities and temperament.</a:t>
            </a: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Learn practical tips for aiding young children in transitioning out of diapers</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94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When to Begin Toilet Training:</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20</a:t>
            </a:fld>
            <a:endParaRPr lang="en-US"/>
          </a:p>
        </p:txBody>
      </p:sp>
    </p:spTree>
    <p:extLst>
      <p:ext uri="{BB962C8B-B14F-4D97-AF65-F5344CB8AC3E}">
        <p14:creationId xmlns:p14="http://schemas.microsoft.com/office/powerpoint/2010/main" val="16434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21</a:t>
            </a:fld>
            <a:endParaRPr lang="en-US"/>
          </a:p>
        </p:txBody>
      </p:sp>
      <p:sp>
        <p:nvSpPr>
          <p:cNvPr id="3" name="Rectangle 2"/>
          <p:cNvSpPr/>
          <p:nvPr/>
        </p:nvSpPr>
        <p:spPr>
          <a:xfrm>
            <a:off x="1946564" y="172905"/>
            <a:ext cx="4572000" cy="5141151"/>
          </a:xfrm>
          <a:prstGeom prst="rect">
            <a:avLst/>
          </a:prstGeom>
        </p:spPr>
        <p:txBody>
          <a:bodyPr>
            <a:spAutoFit/>
          </a:bodyPr>
          <a:lstStyle/>
          <a:p>
            <a:pPr marL="12700" marR="0" indent="0" algn="ctr">
              <a:lnSpc>
                <a:spcPct val="107000"/>
              </a:lnSpc>
              <a:spcBef>
                <a:spcPts val="0"/>
              </a:spcBef>
              <a:spcAft>
                <a:spcPts val="0"/>
              </a:spcAft>
            </a:pPr>
            <a:r>
              <a:rPr lang="en-US" sz="1200" b="1" u="sng" dirty="0">
                <a:solidFill>
                  <a:srgbClr val="000000"/>
                </a:solidFill>
                <a:uFill>
                  <a:solidFill>
                    <a:srgbClr val="000000"/>
                  </a:solidFill>
                </a:uFill>
                <a:latin typeface="Arial" panose="020B0604020202020204" pitchFamily="34" charset="0"/>
                <a:ea typeface="Arial" panose="020B0604020202020204" pitchFamily="34" charset="0"/>
              </a:rPr>
              <a:t>Toilet (</a:t>
            </a:r>
            <a:r>
              <a:rPr lang="en-US" sz="1200" b="1" u="sng" dirty="0" err="1">
                <a:solidFill>
                  <a:srgbClr val="000000"/>
                </a:solidFill>
                <a:uFill>
                  <a:solidFill>
                    <a:srgbClr val="000000"/>
                  </a:solidFill>
                </a:uFill>
                <a:latin typeface="Arial" panose="020B0604020202020204" pitchFamily="34" charset="0"/>
                <a:ea typeface="Arial" panose="020B0604020202020204" pitchFamily="34" charset="0"/>
              </a:rPr>
              <a:t>Potty</a:t>
            </a:r>
            <a:r>
              <a:rPr lang="en-US" sz="1200" b="1" u="sng" dirty="0">
                <a:solidFill>
                  <a:srgbClr val="000000"/>
                </a:solidFill>
                <a:uFill>
                  <a:solidFill>
                    <a:srgbClr val="000000"/>
                  </a:solidFill>
                </a:uFill>
                <a:latin typeface="Arial" panose="020B0604020202020204" pitchFamily="34" charset="0"/>
                <a:ea typeface="Arial" panose="020B0604020202020204" pitchFamily="34" charset="0"/>
              </a:rPr>
              <a:t>) Training Checklist</a:t>
            </a:r>
            <a:r>
              <a:rPr lang="en-US" sz="1200" b="1" dirty="0">
                <a:solidFill>
                  <a:srgbClr val="0000FF"/>
                </a:solidFill>
                <a:latin typeface="Arial" panose="020B0604020202020204" pitchFamily="34" charset="0"/>
                <a:ea typeface="Arial" panose="020B0604020202020204" pitchFamily="34" charset="0"/>
              </a:rPr>
              <a:t> </a:t>
            </a:r>
            <a:endParaRPr lang="en-US" sz="1200" dirty="0">
              <a:solidFill>
                <a:srgbClr val="000000"/>
              </a:solidFill>
              <a:latin typeface="Arial" panose="020B0604020202020204" pitchFamily="34" charset="0"/>
              <a:ea typeface="Arial" panose="020B0604020202020204" pitchFamily="34" charset="0"/>
            </a:endParaRPr>
          </a:p>
          <a:p>
            <a:pPr marL="55245" marR="0" indent="0" algn="ctr">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a:lnSpc>
                <a:spcPct val="107000"/>
              </a:lnSpc>
            </a:pPr>
            <a:r>
              <a:rPr lang="en-US" sz="1200" b="1" u="sng" dirty="0">
                <a:solidFill>
                  <a:srgbClr val="000000"/>
                </a:solidFill>
                <a:uFill>
                  <a:solidFill>
                    <a:srgbClr val="000000"/>
                  </a:solidFill>
                </a:uFill>
                <a:latin typeface="Arial" panose="020B0604020202020204" pitchFamily="34" charset="0"/>
                <a:ea typeface="Arial" panose="020B0604020202020204" pitchFamily="34" charset="0"/>
              </a:rPr>
              <a:t>Is your child ready to be </a:t>
            </a:r>
            <a:r>
              <a:rPr lang="en-US" sz="1200" b="1" u="sng" dirty="0" err="1">
                <a:solidFill>
                  <a:srgbClr val="000000"/>
                </a:solidFill>
                <a:uFill>
                  <a:solidFill>
                    <a:srgbClr val="000000"/>
                  </a:solidFill>
                </a:uFill>
                <a:latin typeface="Arial" panose="020B0604020202020204" pitchFamily="34" charset="0"/>
                <a:ea typeface="Arial" panose="020B0604020202020204" pitchFamily="34" charset="0"/>
              </a:rPr>
              <a:t>Potty</a:t>
            </a:r>
            <a:r>
              <a:rPr lang="en-US" sz="1200" b="1" u="sng" dirty="0">
                <a:solidFill>
                  <a:srgbClr val="000000"/>
                </a:solidFill>
                <a:uFill>
                  <a:solidFill>
                    <a:srgbClr val="000000"/>
                  </a:solidFill>
                </a:uFill>
                <a:latin typeface="Arial" panose="020B0604020202020204" pitchFamily="34" charset="0"/>
                <a:ea typeface="Arial" panose="020B0604020202020204" pitchFamily="34" charset="0"/>
              </a:rPr>
              <a:t> Trained?</a:t>
            </a:r>
            <a:r>
              <a:rPr lang="en-US" sz="1200" dirty="0">
                <a:solidFill>
                  <a:srgbClr val="000000"/>
                </a:solidFill>
                <a:latin typeface="Arial" panose="020B0604020202020204" pitchFamily="34" charset="0"/>
                <a:ea typeface="Arial" panose="020B0604020202020204" pitchFamily="34" charset="0"/>
              </a:rPr>
              <a:t>  Check those that apply to your child.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_____Follows simple directions. </a:t>
            </a:r>
          </a:p>
          <a:p>
            <a:pPr marL="2286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_____Remains dry for at least 2 hours at a time during the day. </a:t>
            </a:r>
          </a:p>
          <a:p>
            <a:pPr marL="2286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_____Dry after nap time. </a:t>
            </a:r>
          </a:p>
          <a:p>
            <a:pPr marL="2286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6350"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      _____Regular and predictable bowel movements. </a:t>
            </a:r>
          </a:p>
          <a:p>
            <a:pPr marL="6350"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                (some may have bowel movements every day and some may have them less frequently) </a:t>
            </a:r>
          </a:p>
          <a:p>
            <a:pPr marL="4572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_____Walks to and from the bathroom, pulls down own pants and pulls them up again </a:t>
            </a:r>
          </a:p>
          <a:p>
            <a:pPr marL="2286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_____Seems uncomfortable with soiled or wet diapers </a:t>
            </a:r>
          </a:p>
          <a:p>
            <a:pPr marL="2286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_____Seems interested in the toilet. </a:t>
            </a:r>
          </a:p>
          <a:p>
            <a:pPr marL="228600" marR="0" indent="0">
              <a:lnSpc>
                <a:spcPct val="107000"/>
              </a:lnSpc>
              <a:spcBef>
                <a:spcPts val="0"/>
              </a:spcBef>
              <a:spcAft>
                <a:spcPts val="0"/>
              </a:spcAft>
            </a:pPr>
            <a:r>
              <a:rPr lang="en-US" sz="1200" dirty="0">
                <a:solidFill>
                  <a:srgbClr val="000000"/>
                </a:solidFill>
                <a:latin typeface="Arial" panose="020B0604020202020204" pitchFamily="34" charset="0"/>
                <a:ea typeface="Arial" panose="020B0604020202020204" pitchFamily="34" charset="0"/>
              </a:rPr>
              <a:t> </a:t>
            </a:r>
          </a:p>
          <a:p>
            <a:pPr marL="225425"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_____Has asked to wear grown-up underwear.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8514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22</a:t>
            </a:fld>
            <a:endParaRPr lang="en-US"/>
          </a:p>
        </p:txBody>
      </p:sp>
      <p:sp>
        <p:nvSpPr>
          <p:cNvPr id="3" name="Rectangle 2"/>
          <p:cNvSpPr/>
          <p:nvPr/>
        </p:nvSpPr>
        <p:spPr>
          <a:xfrm>
            <a:off x="2286000" y="312478"/>
            <a:ext cx="4572000" cy="4343240"/>
          </a:xfrm>
          <a:prstGeom prst="rect">
            <a:avLst/>
          </a:prstGeom>
        </p:spPr>
        <p:txBody>
          <a:bodyPr>
            <a:spAutoFit/>
          </a:bodyPr>
          <a:lstStyle/>
          <a:p>
            <a:pPr marL="6350"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If the child does not have most of the skills marked then wait a few weeks or months and refer to the checklist again.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marL="6350"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Toilet training is much easier if the child is truly ready to master this skill;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marL="6350"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To try to be consistent in the </a:t>
            </a:r>
            <a:r>
              <a:rPr lang="en-US" sz="1200" dirty="0" err="1">
                <a:solidFill>
                  <a:srgbClr val="000000"/>
                </a:solidFill>
                <a:latin typeface="Arial" panose="020B0604020202020204" pitchFamily="34" charset="0"/>
                <a:ea typeface="Arial" panose="020B0604020202020204" pitchFamily="34" charset="0"/>
              </a:rPr>
              <a:t>Potty</a:t>
            </a:r>
            <a:r>
              <a:rPr lang="en-US" sz="1200" dirty="0">
                <a:solidFill>
                  <a:srgbClr val="000000"/>
                </a:solidFill>
                <a:latin typeface="Arial" panose="020B0604020202020204" pitchFamily="34" charset="0"/>
                <a:ea typeface="Arial" panose="020B0604020202020204" pitchFamily="34" charset="0"/>
              </a:rPr>
              <a:t> training process, please share with us some information about your child’s and family’s preferences in this process: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marL="228600" marR="0" lvl="0" indent="-228600" algn="just" fontAlgn="base">
              <a:lnSpc>
                <a:spcPct val="103000"/>
              </a:lnSpc>
              <a:spcBef>
                <a:spcPts val="0"/>
              </a:spcBef>
              <a:spcAft>
                <a:spcPts val="45"/>
              </a:spcAft>
              <a:buClr>
                <a:srgbClr val="000000"/>
              </a:buClr>
              <a:buSzPts val="1200"/>
              <a:buAutoNum type="arabicPeriod"/>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What words or gestures does your family use for:   </a:t>
            </a:r>
          </a:p>
          <a:p>
            <a:pPr marR="0" lvl="0" algn="just" fontAlgn="base">
              <a:lnSpc>
                <a:spcPct val="103000"/>
              </a:lnSpc>
              <a:spcBef>
                <a:spcPts val="0"/>
              </a:spcBef>
              <a:spcAft>
                <a:spcPts val="45"/>
              </a:spcAft>
              <a:buClr>
                <a:srgbClr val="000000"/>
              </a:buClr>
              <a:buSzPts val="1200"/>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ea typeface="Arial" panose="020B0604020202020204" pitchFamily="34" charset="0"/>
              </a:rPr>
              <a:t>Body </a:t>
            </a:r>
            <a:r>
              <a:rPr lang="en-US" sz="1200" dirty="0" err="1">
                <a:solidFill>
                  <a:srgbClr val="000000"/>
                </a:solidFill>
                <a:latin typeface="Arial" panose="020B0604020202020204" pitchFamily="34" charset="0"/>
                <a:ea typeface="Arial" panose="020B0604020202020204" pitchFamily="34" charset="0"/>
              </a:rPr>
              <a:t>parts?Urine</a:t>
            </a:r>
            <a:r>
              <a:rPr lang="en-US" sz="1200" dirty="0">
                <a:solidFill>
                  <a:srgbClr val="000000"/>
                </a:solidFill>
                <a:latin typeface="Arial" panose="020B0604020202020204" pitchFamily="34" charset="0"/>
                <a:ea typeface="Arial" panose="020B0604020202020204" pitchFamily="34" charset="0"/>
              </a:rPr>
              <a:t>? Bowel movements? </a:t>
            </a:r>
          </a:p>
          <a:p>
            <a:pPr marL="6350" marR="0" indent="441325">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 </a:t>
            </a:r>
          </a:p>
          <a:p>
            <a:pPr>
              <a:lnSpc>
                <a:spcPct val="107000"/>
              </a:lnSpc>
            </a:pPr>
            <a:r>
              <a:rPr lang="en-US" sz="1200" dirty="0">
                <a:solidFill>
                  <a:srgbClr val="000000"/>
                </a:solidFill>
                <a:latin typeface="Arial" panose="020B0604020202020204" pitchFamily="34" charset="0"/>
                <a:ea typeface="Arial" panose="020B0604020202020204" pitchFamily="34" charset="0"/>
              </a:rPr>
              <a:t> 2. </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What strategies have been tried at home? (Example: reading </a:t>
            </a:r>
          </a:p>
          <a:p>
            <a:pPr>
              <a:lnSpc>
                <a:spcPct val="107000"/>
              </a:lnSpc>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books, aiming at Cheerios, trying on big kid underwear, sitting  </a:t>
            </a:r>
          </a:p>
          <a:p>
            <a:pPr>
              <a:lnSpc>
                <a:spcPct val="107000"/>
              </a:lnSpc>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on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potty</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234950" marR="0" indent="-6350">
              <a:lnSpc>
                <a:spcPct val="103000"/>
              </a:lnSpc>
              <a:spcBef>
                <a:spcPts val="0"/>
              </a:spcBef>
              <a:spcAft>
                <a:spcPts val="45"/>
              </a:spcAft>
            </a:pPr>
            <a:r>
              <a:rPr lang="en-US" sz="1200" dirty="0">
                <a:solidFill>
                  <a:srgbClr val="000000"/>
                </a:solidFill>
                <a:latin typeface="Arial" panose="020B0604020202020204" pitchFamily="34" charset="0"/>
                <a:ea typeface="Arial" panose="020B0604020202020204" pitchFamily="34" charset="0"/>
              </a:rPr>
              <a:t>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marR="0" lvl="0" fontAlgn="base">
              <a:lnSpc>
                <a:spcPct val="103000"/>
              </a:lnSpc>
              <a:spcBef>
                <a:spcPts val="0"/>
              </a:spcBef>
              <a:spcAft>
                <a:spcPts val="45"/>
              </a:spcAft>
              <a:buClr>
                <a:srgbClr val="000000"/>
              </a:buClr>
              <a:buSzPts val="1200"/>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3. Does you child have a special need or circumstance that </a:t>
            </a:r>
          </a:p>
          <a:p>
            <a:pPr marR="0" lvl="0" fontAlgn="base">
              <a:lnSpc>
                <a:spcPct val="103000"/>
              </a:lnSpc>
              <a:spcBef>
                <a:spcPts val="0"/>
              </a:spcBef>
              <a:spcAft>
                <a:spcPts val="45"/>
              </a:spcAft>
              <a:buClr>
                <a:srgbClr val="000000"/>
              </a:buClr>
              <a:buSzPts val="1200"/>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needs to be taken into consideration?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p>
          <a:p>
            <a:pPr>
              <a:lnSpc>
                <a:spcPct val="107000"/>
              </a:lnSpc>
            </a:pPr>
            <a:r>
              <a:rPr lang="en-US" sz="1200" dirty="0">
                <a:solidFill>
                  <a:srgbClr val="000000"/>
                </a:solidFill>
                <a:latin typeface="Arial" panose="020B0604020202020204" pitchFamily="34" charset="0"/>
                <a:ea typeface="Arial" panose="020B0604020202020204" pitchFamily="34" charset="0"/>
              </a:rPr>
              <a:t> </a:t>
            </a:r>
            <a:endParaRPr lang="en-US" sz="12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7148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4"/>
            <a:ext cx="8229600" cy="4476462"/>
          </a:xfrm>
          <a:prstGeom prst="rect">
            <a:avLst/>
          </a:prstGeom>
        </p:spPr>
        <p:txBody>
          <a:bodyPr/>
          <a:lstStyle/>
          <a:p>
            <a:pPr algn="l"/>
            <a:r>
              <a:rPr lang="en-US" sz="3600" dirty="0"/>
              <a:t>How Delays in Development Impact </a:t>
            </a:r>
            <a:br>
              <a:rPr lang="en-US" sz="3600" dirty="0"/>
            </a:br>
            <a:r>
              <a:rPr lang="en-US" sz="3600" dirty="0" err="1"/>
              <a:t>Potty</a:t>
            </a:r>
            <a:r>
              <a:rPr lang="en-US" sz="3600" dirty="0"/>
              <a:t> Training:</a:t>
            </a:r>
            <a:br>
              <a:rPr lang="en-US" sz="2000" dirty="0"/>
            </a:br>
            <a:br>
              <a:rPr lang="en-US" sz="2000" dirty="0"/>
            </a:br>
            <a:r>
              <a:rPr lang="en-US" sz="2000" dirty="0">
                <a:latin typeface="Arial" panose="020B0604020202020204" pitchFamily="34" charset="0"/>
                <a:cs typeface="Arial" panose="020B0604020202020204" pitchFamily="34" charset="0"/>
              </a:rPr>
              <a:t>▪ </a:t>
            </a:r>
            <a:r>
              <a:rPr lang="en-US" sz="2000" dirty="0"/>
              <a:t>Delays in one area of development impact </a:t>
            </a:r>
            <a:r>
              <a:rPr lang="en-US" sz="2000" dirty="0" err="1"/>
              <a:t>potty</a:t>
            </a:r>
            <a:r>
              <a:rPr lang="en-US" sz="2000" dirty="0"/>
              <a:t> training and may delay  </a:t>
            </a:r>
            <a:br>
              <a:rPr lang="en-US" sz="2000" dirty="0"/>
            </a:br>
            <a:r>
              <a:rPr lang="en-US" sz="2000" dirty="0"/>
              <a:t>   your child’s readiness to introduce toileting. </a:t>
            </a:r>
            <a:br>
              <a:rPr lang="en-US" sz="2000" dirty="0"/>
            </a:br>
            <a:r>
              <a:rPr lang="en-US" sz="2000" dirty="0">
                <a:latin typeface="Arial" panose="020B0604020202020204" pitchFamily="34" charset="0"/>
                <a:cs typeface="Arial" panose="020B0604020202020204" pitchFamily="34" charset="0"/>
              </a:rPr>
              <a:t>▪ </a:t>
            </a:r>
            <a:r>
              <a:rPr lang="en-US" sz="2000" dirty="0"/>
              <a:t>Work on the area of need with your child before introducing </a:t>
            </a:r>
            <a:r>
              <a:rPr lang="en-US" sz="2000" dirty="0" err="1"/>
              <a:t>potty</a:t>
            </a:r>
            <a:r>
              <a:rPr lang="en-US" sz="2000" dirty="0"/>
              <a:t> training</a:t>
            </a:r>
            <a:br>
              <a:rPr lang="en-US" sz="2000" dirty="0"/>
            </a:br>
            <a:r>
              <a:rPr lang="en-US" sz="2000" dirty="0">
                <a:latin typeface="Arial" panose="020B0604020202020204" pitchFamily="34" charset="0"/>
                <a:cs typeface="Arial" panose="020B0604020202020204" pitchFamily="34" charset="0"/>
              </a:rPr>
              <a:t>▪ </a:t>
            </a:r>
            <a:r>
              <a:rPr lang="en-US" sz="2000" dirty="0"/>
              <a:t>Make sure that there is not a medical issue that may be delaying </a:t>
            </a:r>
            <a:r>
              <a:rPr lang="en-US" sz="2000" dirty="0" err="1"/>
              <a:t>potty</a:t>
            </a:r>
            <a:r>
              <a:rPr lang="en-US" sz="2000" dirty="0"/>
              <a:t> </a:t>
            </a:r>
            <a:br>
              <a:rPr lang="en-US" sz="2000" dirty="0"/>
            </a:br>
            <a:r>
              <a:rPr lang="en-US" sz="2000" dirty="0"/>
              <a:t>   training</a:t>
            </a:r>
            <a:br>
              <a:rPr lang="en-US" sz="2000" dirty="0"/>
            </a:br>
            <a:r>
              <a:rPr lang="en-US" sz="2000" dirty="0">
                <a:latin typeface="Arial" panose="020B0604020202020204" pitchFamily="34" charset="0"/>
                <a:cs typeface="Arial" panose="020B0604020202020204" pitchFamily="34" charset="0"/>
              </a:rPr>
              <a:t>▪ </a:t>
            </a:r>
            <a:r>
              <a:rPr lang="en-US" sz="2000" dirty="0"/>
              <a:t>You may need to learn alternative ways to introduce </a:t>
            </a:r>
            <a:r>
              <a:rPr lang="en-US" sz="2000" dirty="0" err="1"/>
              <a:t>potty</a:t>
            </a:r>
            <a:r>
              <a:rPr lang="en-US" sz="2000" dirty="0"/>
              <a:t> training</a:t>
            </a:r>
            <a:br>
              <a:rPr lang="en-US" sz="2000" dirty="0"/>
            </a:br>
            <a:r>
              <a:rPr lang="en-US" sz="2000" dirty="0">
                <a:latin typeface="Arial" panose="020B0604020202020204" pitchFamily="34" charset="0"/>
                <a:cs typeface="Arial" panose="020B0604020202020204" pitchFamily="34" charset="0"/>
              </a:rPr>
              <a:t>▪ </a:t>
            </a:r>
            <a:r>
              <a:rPr lang="en-US" sz="2000" dirty="0"/>
              <a:t>Not all </a:t>
            </a:r>
            <a:r>
              <a:rPr lang="en-US" sz="2000" dirty="0" err="1"/>
              <a:t>potty</a:t>
            </a:r>
            <a:r>
              <a:rPr lang="en-US" sz="2000" dirty="0"/>
              <a:t> training methods work for each child.  It is an individual  </a:t>
            </a:r>
            <a:br>
              <a:rPr lang="en-US" sz="2000" dirty="0"/>
            </a:br>
            <a:r>
              <a:rPr lang="en-US" sz="2000" dirty="0"/>
              <a:t>   process</a:t>
            </a:r>
            <a:br>
              <a:rPr lang="en-US" sz="2000" dirty="0"/>
            </a:br>
            <a:br>
              <a:rPr lang="en-US" sz="2000" dirty="0"/>
            </a:br>
            <a:br>
              <a:rPr lang="en-US" sz="3600" dirty="0"/>
            </a:br>
            <a:br>
              <a:rPr lang="en-US" dirty="0"/>
            </a:br>
            <a:endParaRPr lang="en-US" dirty="0"/>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23</a:t>
            </a:fld>
            <a:endParaRPr lang="en-US"/>
          </a:p>
        </p:txBody>
      </p:sp>
    </p:spTree>
    <p:extLst>
      <p:ext uri="{BB962C8B-B14F-4D97-AF65-F5344CB8AC3E}">
        <p14:creationId xmlns:p14="http://schemas.microsoft.com/office/powerpoint/2010/main" val="149946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24</a:t>
            </a:fld>
            <a:endParaRPr lang="en-US"/>
          </a:p>
        </p:txBody>
      </p:sp>
      <p:pic>
        <p:nvPicPr>
          <p:cNvPr id="5" name="Picture 4"/>
          <p:cNvPicPr>
            <a:picLocks noChangeAspect="1"/>
          </p:cNvPicPr>
          <p:nvPr/>
        </p:nvPicPr>
        <p:blipFill>
          <a:blip r:embed="rId2"/>
          <a:stretch>
            <a:fillRect/>
          </a:stretch>
        </p:blipFill>
        <p:spPr>
          <a:xfrm>
            <a:off x="400258" y="738932"/>
            <a:ext cx="6861048" cy="4233672"/>
          </a:xfrm>
          <a:prstGeom prst="rect">
            <a:avLst/>
          </a:prstGeom>
        </p:spPr>
      </p:pic>
      <p:sp>
        <p:nvSpPr>
          <p:cNvPr id="6" name="TextBox 5"/>
          <p:cNvSpPr txBox="1"/>
          <p:nvPr/>
        </p:nvSpPr>
        <p:spPr>
          <a:xfrm>
            <a:off x="400258" y="208764"/>
            <a:ext cx="2550185" cy="461665"/>
          </a:xfrm>
          <a:prstGeom prst="rect">
            <a:avLst/>
          </a:prstGeom>
        </p:spPr>
        <p:txBody>
          <a:bodyPr vert="horz" wrap="none" rtlCol="0">
            <a:spAutoFit/>
          </a:bodyPr>
          <a:lstStyle/>
          <a:p>
            <a:r>
              <a:rPr lang="en-US" sz="2400" b="0" dirty="0" err="1"/>
              <a:t>Potty</a:t>
            </a:r>
            <a:r>
              <a:rPr lang="en-US" sz="2400" b="0" dirty="0"/>
              <a:t> Training Tips</a:t>
            </a:r>
            <a:r>
              <a:rPr lang="en-US" sz="2400" b="0" dirty="0">
                <a:solidFill>
                  <a:schemeClr val="tx2"/>
                </a:solidFill>
              </a:rPr>
              <a:t>:</a:t>
            </a:r>
          </a:p>
        </p:txBody>
      </p:sp>
    </p:spTree>
    <p:extLst>
      <p:ext uri="{BB962C8B-B14F-4D97-AF65-F5344CB8AC3E}">
        <p14:creationId xmlns:p14="http://schemas.microsoft.com/office/powerpoint/2010/main" val="10474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E75E-170C-F22D-E3F6-4DEF9A400D03}"/>
              </a:ext>
            </a:extLst>
          </p:cNvPr>
          <p:cNvSpPr>
            <a:spLocks noGrp="1"/>
          </p:cNvSpPr>
          <p:nvPr>
            <p:ph type="title"/>
          </p:nvPr>
        </p:nvSpPr>
        <p:spPr>
          <a:xfrm>
            <a:off x="110836" y="205979"/>
            <a:ext cx="8575964" cy="857250"/>
          </a:xfrm>
        </p:spPr>
        <p:txBody>
          <a:bodyPr/>
          <a:lstStyle/>
          <a:p>
            <a:r>
              <a:rPr lang="en-US" sz="3200" dirty="0" err="1"/>
              <a:t>Potty</a:t>
            </a:r>
            <a:r>
              <a:rPr lang="en-US" sz="3200" dirty="0"/>
              <a:t> Training Tips:</a:t>
            </a:r>
          </a:p>
        </p:txBody>
      </p:sp>
      <p:sp>
        <p:nvSpPr>
          <p:cNvPr id="3" name="Content Placeholder 2">
            <a:extLst>
              <a:ext uri="{FF2B5EF4-FFF2-40B4-BE49-F238E27FC236}">
                <a16:creationId xmlns:a16="http://schemas.microsoft.com/office/drawing/2014/main" id="{4FF35823-81D3-2E4A-3B7D-2FB6D492DBCA}"/>
              </a:ext>
            </a:extLst>
          </p:cNvPr>
          <p:cNvSpPr>
            <a:spLocks noGrp="1"/>
          </p:cNvSpPr>
          <p:nvPr>
            <p:ph idx="1"/>
          </p:nvPr>
        </p:nvSpPr>
        <p:spPr>
          <a:xfrm>
            <a:off x="457200" y="1200150"/>
            <a:ext cx="8229600" cy="3737609"/>
          </a:xfrm>
        </p:spPr>
        <p:txBody>
          <a:bodyPr/>
          <a:lstStyle/>
          <a:p>
            <a:pPr marL="285750" indent="-285750">
              <a:buFont typeface="Arial" panose="020B0604020202020204" pitchFamily="34" charset="0"/>
              <a:buChar char="•"/>
            </a:pPr>
            <a:r>
              <a:rPr lang="en-US" sz="1400" dirty="0"/>
              <a:t>Read &amp; look at books  </a:t>
            </a:r>
          </a:p>
          <a:p>
            <a:pPr marL="742950" lvl="1" indent="-285750">
              <a:buFont typeface="Arial" panose="020B0604020202020204" pitchFamily="34" charset="0"/>
              <a:buChar char="•"/>
            </a:pPr>
            <a:r>
              <a:rPr lang="en-US" dirty="0"/>
              <a:t>Ask questions about using the </a:t>
            </a:r>
            <a:r>
              <a:rPr lang="en-US" dirty="0" err="1"/>
              <a:t>potty</a:t>
            </a:r>
            <a:endParaRPr lang="en-US" dirty="0"/>
          </a:p>
          <a:p>
            <a:pPr marL="742950" lvl="1" indent="-285750">
              <a:buFont typeface="Arial" panose="020B0604020202020204" pitchFamily="34" charset="0"/>
              <a:buChar char="•"/>
            </a:pPr>
            <a:r>
              <a:rPr lang="en-US" dirty="0"/>
              <a:t>Ask them how they feel about </a:t>
            </a:r>
            <a:r>
              <a:rPr lang="en-US" dirty="0" err="1"/>
              <a:t>potty</a:t>
            </a:r>
            <a:r>
              <a:rPr lang="en-US" dirty="0"/>
              <a:t> training</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1400" dirty="0"/>
              <a:t>Have positive poop &amp; pee talk.</a:t>
            </a:r>
          </a:p>
          <a:p>
            <a:pPr marL="742950" lvl="1" indent="-285750">
              <a:buFont typeface="Arial" panose="020B0604020202020204" pitchFamily="34" charset="0"/>
              <a:buChar char="•"/>
            </a:pPr>
            <a:r>
              <a:rPr lang="en-US" dirty="0"/>
              <a:t>Praise them for pooping and peeing.</a:t>
            </a:r>
          </a:p>
          <a:p>
            <a:pPr marL="742950" lvl="1" indent="-285750">
              <a:buFont typeface="Arial" panose="020B0604020202020204" pitchFamily="34" charset="0"/>
              <a:buChar char="•"/>
            </a:pPr>
            <a:r>
              <a:rPr lang="en-US" dirty="0"/>
              <a:t>Talk about how it is healthy &amp; makes your body feel better. </a:t>
            </a:r>
          </a:p>
          <a:p>
            <a:pPr lvl="1"/>
            <a:endParaRPr lang="en-US" dirty="0"/>
          </a:p>
          <a:p>
            <a:pPr marL="285750" indent="-285750">
              <a:buFont typeface="Arial" panose="020B0604020202020204" pitchFamily="34" charset="0"/>
              <a:buChar char="•"/>
            </a:pPr>
            <a:r>
              <a:rPr lang="en-US" sz="1400" dirty="0"/>
              <a:t>Help your child to feel this is something you are doing WITH them not TO them.</a:t>
            </a:r>
          </a:p>
          <a:p>
            <a:pPr marL="742950" lvl="1" indent="-285750">
              <a:buFont typeface="Arial" panose="020B0604020202020204" pitchFamily="34" charset="0"/>
              <a:buChar char="•"/>
            </a:pPr>
            <a:r>
              <a:rPr lang="en-US" dirty="0"/>
              <a:t>Have them help pick out a training </a:t>
            </a:r>
            <a:r>
              <a:rPr lang="en-US" dirty="0" err="1"/>
              <a:t>potty</a:t>
            </a:r>
            <a:r>
              <a:rPr lang="en-US" dirty="0"/>
              <a:t>, or </a:t>
            </a:r>
            <a:r>
              <a:rPr lang="en-US" dirty="0" err="1"/>
              <a:t>potty</a:t>
            </a:r>
            <a:r>
              <a:rPr lang="en-US" dirty="0"/>
              <a:t> seat, and underwear.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1400" dirty="0"/>
              <a:t>Have your child come with you into the bathroom. </a:t>
            </a:r>
          </a:p>
          <a:p>
            <a:endParaRPr lang="en-US" sz="1400" dirty="0"/>
          </a:p>
          <a:p>
            <a:pPr marL="285750" indent="-285750">
              <a:buFont typeface="Arial" panose="020B0604020202020204" pitchFamily="34" charset="0"/>
              <a:buChar char="•"/>
            </a:pPr>
            <a:r>
              <a:rPr lang="en-US" sz="1400" dirty="0"/>
              <a:t>Change your child’s diaper/pull-up in the bathroom.</a:t>
            </a:r>
          </a:p>
          <a:p>
            <a:endParaRPr lang="en-US" sz="1400" dirty="0"/>
          </a:p>
          <a:p>
            <a:pPr marL="285750" indent="-285750">
              <a:buFont typeface="Arial" panose="020B0604020202020204" pitchFamily="34" charset="0"/>
              <a:buChar char="•"/>
            </a:pPr>
            <a:r>
              <a:rPr lang="en-US" sz="1400" dirty="0"/>
              <a:t>Explore pretend play with </a:t>
            </a:r>
            <a:r>
              <a:rPr lang="en-US" sz="1400" dirty="0" err="1"/>
              <a:t>potty</a:t>
            </a:r>
            <a:r>
              <a:rPr lang="en-US" sz="1400" dirty="0"/>
              <a:t> training.  This allows your child to be the teacher.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C53972F-511C-54AA-50A5-5C6F01BD0A86}"/>
              </a:ext>
            </a:extLst>
          </p:cNvPr>
          <p:cNvSpPr>
            <a:spLocks noGrp="1"/>
          </p:cNvSpPr>
          <p:nvPr>
            <p:ph type="sldNum" sz="quarter" idx="12"/>
          </p:nvPr>
        </p:nvSpPr>
        <p:spPr/>
        <p:txBody>
          <a:bodyPr/>
          <a:lstStyle/>
          <a:p>
            <a:fld id="{8A38FAF8-786F-7C4F-9F1B-B820815ED72A}" type="slidenum">
              <a:rPr lang="en-US" smtClean="0"/>
              <a:t>25</a:t>
            </a:fld>
            <a:endParaRPr lang="en-US" dirty="0"/>
          </a:p>
        </p:txBody>
      </p:sp>
    </p:spTree>
    <p:extLst>
      <p:ext uri="{BB962C8B-B14F-4D97-AF65-F5344CB8AC3E}">
        <p14:creationId xmlns:p14="http://schemas.microsoft.com/office/powerpoint/2010/main" val="42530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E75E-170C-F22D-E3F6-4DEF9A400D03}"/>
              </a:ext>
            </a:extLst>
          </p:cNvPr>
          <p:cNvSpPr>
            <a:spLocks noGrp="1"/>
          </p:cNvSpPr>
          <p:nvPr>
            <p:ph type="title"/>
          </p:nvPr>
        </p:nvSpPr>
        <p:spPr>
          <a:xfrm>
            <a:off x="76200" y="205979"/>
            <a:ext cx="8610600" cy="857250"/>
          </a:xfrm>
        </p:spPr>
        <p:txBody>
          <a:bodyPr/>
          <a:lstStyle/>
          <a:p>
            <a:r>
              <a:rPr lang="en-US" sz="3200" dirty="0" err="1"/>
              <a:t>Potty</a:t>
            </a:r>
            <a:r>
              <a:rPr lang="en-US" sz="3200" dirty="0"/>
              <a:t> Training Tips:</a:t>
            </a:r>
          </a:p>
        </p:txBody>
      </p:sp>
      <p:sp>
        <p:nvSpPr>
          <p:cNvPr id="3" name="Content Placeholder 2">
            <a:extLst>
              <a:ext uri="{FF2B5EF4-FFF2-40B4-BE49-F238E27FC236}">
                <a16:creationId xmlns:a16="http://schemas.microsoft.com/office/drawing/2014/main" id="{4FF35823-81D3-2E4A-3B7D-2FB6D492DBCA}"/>
              </a:ext>
            </a:extLst>
          </p:cNvPr>
          <p:cNvSpPr>
            <a:spLocks noGrp="1"/>
          </p:cNvSpPr>
          <p:nvPr>
            <p:ph idx="1"/>
          </p:nvPr>
        </p:nvSpPr>
        <p:spPr>
          <a:xfrm>
            <a:off x="457200" y="1200150"/>
            <a:ext cx="8229600" cy="3737609"/>
          </a:xfrm>
        </p:spPr>
        <p:txBody>
          <a:bodyPr/>
          <a:lstStyle/>
          <a:p>
            <a:pPr marL="285750" indent="-285750">
              <a:buFont typeface="Arial" panose="020B0604020202020204" pitchFamily="34" charset="0"/>
              <a:buChar char="•"/>
            </a:pPr>
            <a:r>
              <a:rPr lang="en-US" dirty="0"/>
              <a:t>Build diaper/underwear free times into the schedule</a:t>
            </a:r>
          </a:p>
          <a:p>
            <a:pPr marL="742950" lvl="1" indent="-285750">
              <a:buFont typeface="Arial" panose="020B0604020202020204" pitchFamily="34" charset="0"/>
              <a:buChar char="•"/>
            </a:pPr>
            <a:r>
              <a:rPr lang="en-US" dirty="0"/>
              <a:t>Helps to build body awareness</a:t>
            </a:r>
          </a:p>
          <a:p>
            <a:pPr marL="742950" lvl="1" indent="-285750">
              <a:buFont typeface="Arial" panose="020B0604020202020204" pitchFamily="34" charset="0"/>
              <a:buChar char="•"/>
            </a:pPr>
            <a:r>
              <a:rPr lang="en-US" dirty="0"/>
              <a:t>Helps child understand cause and effect of what his happening in their body.</a:t>
            </a:r>
          </a:p>
          <a:p>
            <a:pPr marL="742950" lvl="1" indent="-285750">
              <a:buFont typeface="Arial" panose="020B0604020202020204" pitchFamily="34" charset="0"/>
              <a:buChar char="•"/>
            </a:pPr>
            <a:r>
              <a:rPr lang="en-US" dirty="0"/>
              <a:t>Child can visually see what happens during an accident.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Training </a:t>
            </a:r>
            <a:r>
              <a:rPr lang="en-US" dirty="0" err="1"/>
              <a:t>Potty</a:t>
            </a:r>
            <a:r>
              <a:rPr lang="en-US" dirty="0"/>
              <a:t> vs </a:t>
            </a:r>
            <a:r>
              <a:rPr lang="en-US" dirty="0" err="1"/>
              <a:t>Potty</a:t>
            </a:r>
            <a:r>
              <a:rPr lang="en-US" dirty="0"/>
              <a:t> Seat</a:t>
            </a:r>
          </a:p>
          <a:p>
            <a:pPr marL="285750" indent="-285750">
              <a:buFont typeface="Arial" panose="020B0604020202020204" pitchFamily="34" charset="0"/>
              <a:buChar char="•"/>
            </a:pPr>
            <a:r>
              <a:rPr lang="en-US" dirty="0"/>
              <a:t>Prepare yourself for </a:t>
            </a:r>
            <a:r>
              <a:rPr lang="en-US" dirty="0" err="1"/>
              <a:t>potty</a:t>
            </a:r>
            <a:r>
              <a:rPr lang="en-US" dirty="0"/>
              <a:t> training</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C53972F-511C-54AA-50A5-5C6F01BD0A86}"/>
              </a:ext>
            </a:extLst>
          </p:cNvPr>
          <p:cNvSpPr>
            <a:spLocks noGrp="1"/>
          </p:cNvSpPr>
          <p:nvPr>
            <p:ph type="sldNum" sz="quarter" idx="12"/>
          </p:nvPr>
        </p:nvSpPr>
        <p:spPr/>
        <p:txBody>
          <a:bodyPr/>
          <a:lstStyle/>
          <a:p>
            <a:fld id="{8A38FAF8-786F-7C4F-9F1B-B820815ED72A}" type="slidenum">
              <a:rPr lang="en-US" smtClean="0"/>
              <a:t>26</a:t>
            </a:fld>
            <a:endParaRPr lang="en-US" dirty="0"/>
          </a:p>
        </p:txBody>
      </p:sp>
    </p:spTree>
    <p:extLst>
      <p:ext uri="{BB962C8B-B14F-4D97-AF65-F5344CB8AC3E}">
        <p14:creationId xmlns:p14="http://schemas.microsoft.com/office/powerpoint/2010/main" val="344986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27</a:t>
            </a:fld>
            <a:endParaRPr lang="en-US"/>
          </a:p>
        </p:txBody>
      </p:sp>
      <p:sp>
        <p:nvSpPr>
          <p:cNvPr id="5" name="TextBox 4"/>
          <p:cNvSpPr txBox="1"/>
          <p:nvPr/>
        </p:nvSpPr>
        <p:spPr>
          <a:xfrm>
            <a:off x="159327" y="602673"/>
            <a:ext cx="8887691" cy="4031873"/>
          </a:xfrm>
          <a:prstGeom prst="rect">
            <a:avLst/>
          </a:prstGeom>
        </p:spPr>
        <p:txBody>
          <a:bodyPr vert="horz" wrap="square" rtlCol="0">
            <a:spAutoFit/>
          </a:bodyPr>
          <a:lstStyle/>
          <a:p>
            <a:r>
              <a:rPr lang="en-US" sz="2400" b="0" dirty="0" err="1"/>
              <a:t>Potty</a:t>
            </a:r>
            <a:r>
              <a:rPr lang="en-US" sz="2400" b="0" dirty="0"/>
              <a:t> Training Tips</a:t>
            </a:r>
            <a:r>
              <a:rPr lang="en-US" sz="2400" b="0" dirty="0">
                <a:solidFill>
                  <a:schemeClr val="tx2"/>
                </a:solidFill>
              </a:rPr>
              <a:t>:</a:t>
            </a:r>
          </a:p>
          <a:p>
            <a:endParaRPr lang="en-US" sz="2400" dirty="0">
              <a:solidFill>
                <a:schemeClr val="tx2"/>
              </a:solidFill>
            </a:endParaRPr>
          </a:p>
          <a:p>
            <a:r>
              <a:rPr lang="en-US" sz="1600" dirty="0">
                <a:solidFill>
                  <a:schemeClr val="bg1"/>
                </a:solidFill>
                <a:latin typeface="Corbel"/>
                <a:ea typeface="+mj-ea"/>
                <a:cs typeface="+mj-cs"/>
              </a:rPr>
              <a:t>-Be consistent</a:t>
            </a:r>
            <a:br>
              <a:rPr lang="en-US" sz="1600" dirty="0">
                <a:solidFill>
                  <a:schemeClr val="bg1"/>
                </a:solidFill>
                <a:latin typeface="Corbel"/>
                <a:ea typeface="+mj-ea"/>
                <a:cs typeface="+mj-cs"/>
              </a:rPr>
            </a:br>
            <a:r>
              <a:rPr lang="en-US" sz="1600" dirty="0">
                <a:solidFill>
                  <a:schemeClr val="bg1"/>
                </a:solidFill>
                <a:latin typeface="Corbel"/>
                <a:ea typeface="+mj-ea"/>
                <a:cs typeface="+mj-cs"/>
              </a:rPr>
              <a:t>-Maintain a sense of positivity</a:t>
            </a:r>
            <a:br>
              <a:rPr lang="en-US" sz="1600" dirty="0">
                <a:solidFill>
                  <a:schemeClr val="bg1"/>
                </a:solidFill>
                <a:latin typeface="Corbel"/>
                <a:ea typeface="+mj-ea"/>
                <a:cs typeface="+mj-cs"/>
              </a:rPr>
            </a:br>
            <a:r>
              <a:rPr lang="en-US" sz="1600" dirty="0">
                <a:solidFill>
                  <a:schemeClr val="bg1"/>
                </a:solidFill>
                <a:latin typeface="Corbel"/>
                <a:ea typeface="+mj-ea"/>
                <a:cs typeface="+mj-cs"/>
              </a:rPr>
              <a:t>-Use positive praise</a:t>
            </a:r>
            <a:br>
              <a:rPr lang="en-US" sz="1600" dirty="0">
                <a:solidFill>
                  <a:schemeClr val="bg1"/>
                </a:solidFill>
                <a:latin typeface="Corbel"/>
                <a:ea typeface="+mj-ea"/>
                <a:cs typeface="+mj-cs"/>
              </a:rPr>
            </a:br>
            <a:r>
              <a:rPr lang="en-US" sz="1600" dirty="0">
                <a:solidFill>
                  <a:schemeClr val="bg1"/>
                </a:solidFill>
                <a:latin typeface="Corbel"/>
                <a:ea typeface="+mj-ea"/>
                <a:cs typeface="+mj-cs"/>
              </a:rPr>
              <a:t>-Be prepared for accidents</a:t>
            </a:r>
            <a:br>
              <a:rPr lang="en-US" sz="1600" dirty="0">
                <a:solidFill>
                  <a:schemeClr val="bg1"/>
                </a:solidFill>
                <a:latin typeface="Corbel"/>
                <a:ea typeface="+mj-ea"/>
                <a:cs typeface="+mj-cs"/>
              </a:rPr>
            </a:br>
            <a:r>
              <a:rPr lang="en-US" sz="1600" dirty="0">
                <a:solidFill>
                  <a:schemeClr val="bg1"/>
                </a:solidFill>
                <a:latin typeface="Corbel"/>
                <a:ea typeface="+mj-ea"/>
                <a:cs typeface="+mj-cs"/>
              </a:rPr>
              <a:t>-Do not scold or discipline for accidents</a:t>
            </a:r>
            <a:br>
              <a:rPr lang="en-US" sz="1600" dirty="0">
                <a:solidFill>
                  <a:schemeClr val="bg1"/>
                </a:solidFill>
                <a:latin typeface="Corbel"/>
                <a:ea typeface="+mj-ea"/>
                <a:cs typeface="+mj-cs"/>
              </a:rPr>
            </a:br>
            <a:r>
              <a:rPr lang="en-US" sz="1600" dirty="0">
                <a:solidFill>
                  <a:schemeClr val="bg1"/>
                </a:solidFill>
                <a:latin typeface="Corbel"/>
                <a:ea typeface="+mj-ea"/>
                <a:cs typeface="+mj-cs"/>
              </a:rPr>
              <a:t>-Give your child warnings that </a:t>
            </a:r>
            <a:r>
              <a:rPr lang="en-US" sz="1600" dirty="0" err="1">
                <a:solidFill>
                  <a:schemeClr val="bg1"/>
                </a:solidFill>
                <a:latin typeface="Corbel"/>
                <a:ea typeface="+mj-ea"/>
                <a:cs typeface="+mj-cs"/>
              </a:rPr>
              <a:t>potty</a:t>
            </a:r>
            <a:r>
              <a:rPr lang="en-US" sz="1600" dirty="0">
                <a:solidFill>
                  <a:schemeClr val="bg1"/>
                </a:solidFill>
                <a:latin typeface="Corbel"/>
                <a:ea typeface="+mj-ea"/>
                <a:cs typeface="+mj-cs"/>
              </a:rPr>
              <a:t> time is coming to help them prepare</a:t>
            </a:r>
            <a:br>
              <a:rPr lang="en-US" sz="1600" dirty="0">
                <a:solidFill>
                  <a:schemeClr val="bg1"/>
                </a:solidFill>
                <a:latin typeface="Corbel"/>
                <a:ea typeface="+mj-ea"/>
                <a:cs typeface="+mj-cs"/>
              </a:rPr>
            </a:br>
            <a:r>
              <a:rPr lang="en-US" sz="1600" dirty="0">
                <a:solidFill>
                  <a:schemeClr val="bg1"/>
                </a:solidFill>
                <a:latin typeface="Corbel"/>
                <a:ea typeface="+mj-ea"/>
                <a:cs typeface="+mj-cs"/>
              </a:rPr>
              <a:t>-Know when to take a break from </a:t>
            </a:r>
            <a:r>
              <a:rPr lang="en-US" sz="1600" dirty="0" err="1">
                <a:solidFill>
                  <a:schemeClr val="bg1"/>
                </a:solidFill>
                <a:latin typeface="Corbel"/>
                <a:ea typeface="+mj-ea"/>
                <a:cs typeface="+mj-cs"/>
              </a:rPr>
              <a:t>potty</a:t>
            </a:r>
            <a:r>
              <a:rPr lang="en-US" sz="1600" dirty="0">
                <a:solidFill>
                  <a:schemeClr val="bg1"/>
                </a:solidFill>
                <a:latin typeface="Corbel"/>
                <a:ea typeface="+mj-ea"/>
                <a:cs typeface="+mj-cs"/>
              </a:rPr>
              <a:t> training</a:t>
            </a:r>
            <a:br>
              <a:rPr lang="en-US" sz="1600" dirty="0">
                <a:solidFill>
                  <a:schemeClr val="bg1"/>
                </a:solidFill>
                <a:latin typeface="Corbel"/>
                <a:ea typeface="+mj-ea"/>
                <a:cs typeface="+mj-cs"/>
              </a:rPr>
            </a:br>
            <a:r>
              <a:rPr lang="en-US" sz="1600" dirty="0">
                <a:solidFill>
                  <a:schemeClr val="bg1"/>
                </a:solidFill>
                <a:latin typeface="Corbel"/>
                <a:ea typeface="+mj-ea"/>
                <a:cs typeface="+mj-cs"/>
              </a:rPr>
              <a:t>-Develop </a:t>
            </a:r>
            <a:r>
              <a:rPr lang="en-US" sz="1600" dirty="0" err="1">
                <a:solidFill>
                  <a:schemeClr val="bg1"/>
                </a:solidFill>
                <a:latin typeface="Corbel"/>
                <a:ea typeface="+mj-ea"/>
                <a:cs typeface="+mj-cs"/>
              </a:rPr>
              <a:t>potty</a:t>
            </a:r>
            <a:r>
              <a:rPr lang="en-US" sz="1600" dirty="0">
                <a:solidFill>
                  <a:schemeClr val="bg1"/>
                </a:solidFill>
                <a:latin typeface="Corbel"/>
                <a:ea typeface="+mj-ea"/>
                <a:cs typeface="+mj-cs"/>
              </a:rPr>
              <a:t> training routines that are consistent and predictable</a:t>
            </a:r>
            <a:br>
              <a:rPr lang="en-US" sz="1600" dirty="0">
                <a:solidFill>
                  <a:schemeClr val="bg1"/>
                </a:solidFill>
                <a:latin typeface="Corbel"/>
                <a:ea typeface="+mj-ea"/>
                <a:cs typeface="+mj-cs"/>
              </a:rPr>
            </a:br>
            <a:r>
              <a:rPr lang="en-US" sz="1600" dirty="0">
                <a:solidFill>
                  <a:schemeClr val="bg1"/>
                </a:solidFill>
                <a:latin typeface="Corbel"/>
                <a:ea typeface="+mj-ea"/>
                <a:cs typeface="+mj-cs"/>
              </a:rPr>
              <a:t>-Have your child be a part of the </a:t>
            </a:r>
            <a:r>
              <a:rPr lang="en-US" sz="1600" dirty="0" err="1">
                <a:solidFill>
                  <a:schemeClr val="bg1"/>
                </a:solidFill>
                <a:latin typeface="Corbel"/>
                <a:ea typeface="+mj-ea"/>
                <a:cs typeface="+mj-cs"/>
              </a:rPr>
              <a:t>potty</a:t>
            </a:r>
            <a:r>
              <a:rPr lang="en-US" sz="1600" dirty="0">
                <a:solidFill>
                  <a:schemeClr val="bg1"/>
                </a:solidFill>
                <a:latin typeface="Corbel"/>
                <a:ea typeface="+mj-ea"/>
                <a:cs typeface="+mj-cs"/>
              </a:rPr>
              <a:t> training process (pick out their underwear, flush the toilet, put    tissue in the toilet)</a:t>
            </a:r>
            <a:br>
              <a:rPr lang="en-US" sz="1600" dirty="0">
                <a:solidFill>
                  <a:schemeClr val="bg1"/>
                </a:solidFill>
                <a:latin typeface="Corbel"/>
                <a:ea typeface="+mj-ea"/>
                <a:cs typeface="+mj-cs"/>
              </a:rPr>
            </a:br>
            <a:r>
              <a:rPr lang="en-US" sz="1600" dirty="0">
                <a:solidFill>
                  <a:schemeClr val="bg1"/>
                </a:solidFill>
                <a:latin typeface="Corbel"/>
                <a:ea typeface="+mj-ea"/>
                <a:cs typeface="+mj-cs"/>
              </a:rPr>
              <a:t>-Introduce </a:t>
            </a:r>
            <a:r>
              <a:rPr lang="en-US" sz="1600" dirty="0" err="1">
                <a:solidFill>
                  <a:schemeClr val="bg1"/>
                </a:solidFill>
                <a:latin typeface="Corbel"/>
                <a:ea typeface="+mj-ea"/>
                <a:cs typeface="+mj-cs"/>
              </a:rPr>
              <a:t>potty</a:t>
            </a:r>
            <a:r>
              <a:rPr lang="en-US" sz="1600" dirty="0">
                <a:solidFill>
                  <a:schemeClr val="bg1"/>
                </a:solidFill>
                <a:latin typeface="Corbel"/>
                <a:ea typeface="+mj-ea"/>
                <a:cs typeface="+mj-cs"/>
              </a:rPr>
              <a:t> training though having your child watch you put poop from their diaper in the toilet</a:t>
            </a:r>
            <a:br>
              <a:rPr lang="en-US" sz="1600" dirty="0">
                <a:solidFill>
                  <a:schemeClr val="bg1"/>
                </a:solidFill>
                <a:latin typeface="Corbel"/>
                <a:ea typeface="+mj-ea"/>
                <a:cs typeface="+mj-cs"/>
              </a:rPr>
            </a:br>
            <a:r>
              <a:rPr lang="en-US" sz="1600" dirty="0">
                <a:solidFill>
                  <a:schemeClr val="bg1"/>
                </a:solidFill>
                <a:latin typeface="Corbel"/>
                <a:ea typeface="+mj-ea"/>
                <a:cs typeface="+mj-cs"/>
              </a:rPr>
              <a:t>-Introduce sitting on the </a:t>
            </a:r>
            <a:r>
              <a:rPr lang="en-US" sz="1600" dirty="0" err="1">
                <a:solidFill>
                  <a:schemeClr val="bg1"/>
                </a:solidFill>
                <a:latin typeface="Corbel"/>
                <a:ea typeface="+mj-ea"/>
                <a:cs typeface="+mj-cs"/>
              </a:rPr>
              <a:t>potty</a:t>
            </a:r>
            <a:r>
              <a:rPr lang="en-US" sz="1600" dirty="0">
                <a:solidFill>
                  <a:schemeClr val="bg1"/>
                </a:solidFill>
                <a:latin typeface="Corbel"/>
                <a:ea typeface="+mj-ea"/>
                <a:cs typeface="+mj-cs"/>
              </a:rPr>
              <a:t> for short periods of time (sing one song then can get up, read one book then can get up) start with clothing on, then work toward no pants</a:t>
            </a:r>
            <a:endParaRPr lang="en-US" sz="1600" b="0" dirty="0">
              <a:solidFill>
                <a:schemeClr val="bg1"/>
              </a:solidFill>
            </a:endParaRPr>
          </a:p>
        </p:txBody>
      </p:sp>
    </p:spTree>
    <p:extLst>
      <p:ext uri="{BB962C8B-B14F-4D97-AF65-F5344CB8AC3E}">
        <p14:creationId xmlns:p14="http://schemas.microsoft.com/office/powerpoint/2010/main" val="800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4560888"/>
          </a:xfrm>
          <a:prstGeom prst="rect">
            <a:avLst/>
          </a:prstGeom>
        </p:spPr>
        <p:txBody>
          <a:bodyPr/>
          <a:lstStyle/>
          <a:p>
            <a:pPr algn="l"/>
            <a:r>
              <a:rPr lang="en-US" dirty="0"/>
              <a:t>Books to Support </a:t>
            </a:r>
            <a:r>
              <a:rPr lang="en-US" dirty="0" err="1"/>
              <a:t>Potty</a:t>
            </a:r>
            <a:r>
              <a:rPr lang="en-US" dirty="0"/>
              <a:t> Training:</a:t>
            </a:r>
            <a:br>
              <a:rPr lang="en-US" dirty="0"/>
            </a:br>
            <a:br>
              <a:rPr lang="en-US" dirty="0"/>
            </a:br>
            <a:endParaRPr lang="en-US" dirty="0"/>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28</a:t>
            </a:fld>
            <a:endParaRPr lang="en-US"/>
          </a:p>
        </p:txBody>
      </p:sp>
      <p:pic>
        <p:nvPicPr>
          <p:cNvPr id="5" name="Picture 4"/>
          <p:cNvPicPr>
            <a:picLocks noChangeAspect="1"/>
          </p:cNvPicPr>
          <p:nvPr/>
        </p:nvPicPr>
        <p:blipFill>
          <a:blip r:embed="rId2"/>
          <a:stretch>
            <a:fillRect/>
          </a:stretch>
        </p:blipFill>
        <p:spPr>
          <a:xfrm>
            <a:off x="159327" y="1066800"/>
            <a:ext cx="1420091" cy="1791487"/>
          </a:xfrm>
          <a:prstGeom prst="rect">
            <a:avLst/>
          </a:prstGeom>
        </p:spPr>
      </p:pic>
      <p:pic>
        <p:nvPicPr>
          <p:cNvPr id="6" name="Picture 5"/>
          <p:cNvPicPr>
            <a:picLocks noChangeAspect="1"/>
          </p:cNvPicPr>
          <p:nvPr/>
        </p:nvPicPr>
        <p:blipFill>
          <a:blip r:embed="rId3"/>
          <a:stretch>
            <a:fillRect/>
          </a:stretch>
        </p:blipFill>
        <p:spPr>
          <a:xfrm>
            <a:off x="2217331" y="1219160"/>
            <a:ext cx="1832526" cy="1486766"/>
          </a:xfrm>
          <a:prstGeom prst="rect">
            <a:avLst/>
          </a:prstGeom>
        </p:spPr>
      </p:pic>
      <p:pic>
        <p:nvPicPr>
          <p:cNvPr id="7" name="Picture 6"/>
          <p:cNvPicPr>
            <a:picLocks noChangeAspect="1"/>
          </p:cNvPicPr>
          <p:nvPr/>
        </p:nvPicPr>
        <p:blipFill>
          <a:blip r:embed="rId4"/>
          <a:stretch>
            <a:fillRect/>
          </a:stretch>
        </p:blipFill>
        <p:spPr>
          <a:xfrm>
            <a:off x="4805144" y="1100567"/>
            <a:ext cx="1567080" cy="1723952"/>
          </a:xfrm>
          <a:prstGeom prst="rect">
            <a:avLst/>
          </a:prstGeom>
        </p:spPr>
      </p:pic>
      <p:pic>
        <p:nvPicPr>
          <p:cNvPr id="8" name="Picture 7"/>
          <p:cNvPicPr>
            <a:picLocks noChangeAspect="1"/>
          </p:cNvPicPr>
          <p:nvPr/>
        </p:nvPicPr>
        <p:blipFill>
          <a:blip r:embed="rId5"/>
          <a:stretch>
            <a:fillRect/>
          </a:stretch>
        </p:blipFill>
        <p:spPr>
          <a:xfrm>
            <a:off x="7079671" y="1137805"/>
            <a:ext cx="1633105" cy="1633105"/>
          </a:xfrm>
          <a:prstGeom prst="rect">
            <a:avLst/>
          </a:prstGeom>
        </p:spPr>
      </p:pic>
      <p:pic>
        <p:nvPicPr>
          <p:cNvPr id="9" name="Picture 8"/>
          <p:cNvPicPr>
            <a:picLocks noChangeAspect="1"/>
          </p:cNvPicPr>
          <p:nvPr/>
        </p:nvPicPr>
        <p:blipFill>
          <a:blip r:embed="rId6"/>
          <a:stretch>
            <a:fillRect/>
          </a:stretch>
        </p:blipFill>
        <p:spPr>
          <a:xfrm>
            <a:off x="1227597" y="2925114"/>
            <a:ext cx="1979468" cy="1979468"/>
          </a:xfrm>
          <a:prstGeom prst="rect">
            <a:avLst/>
          </a:prstGeom>
        </p:spPr>
      </p:pic>
      <p:pic>
        <p:nvPicPr>
          <p:cNvPr id="10" name="Picture 9"/>
          <p:cNvPicPr>
            <a:picLocks noChangeAspect="1"/>
          </p:cNvPicPr>
          <p:nvPr/>
        </p:nvPicPr>
        <p:blipFill rotWithShape="1">
          <a:blip r:embed="rId7"/>
          <a:srcRect l="-4101" t="-30288" r="1892" b="3"/>
          <a:stretch/>
        </p:blipFill>
        <p:spPr>
          <a:xfrm>
            <a:off x="4835234" y="2237509"/>
            <a:ext cx="2244437" cy="2860964"/>
          </a:xfrm>
          <a:prstGeom prst="rect">
            <a:avLst/>
          </a:prstGeom>
        </p:spPr>
      </p:pic>
    </p:spTree>
    <p:extLst>
      <p:ext uri="{BB962C8B-B14F-4D97-AF65-F5344CB8AC3E}">
        <p14:creationId xmlns:p14="http://schemas.microsoft.com/office/powerpoint/2010/main" val="26217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29</a:t>
            </a:fld>
            <a:endParaRPr lang="en-US"/>
          </a:p>
        </p:txBody>
      </p:sp>
      <p:sp>
        <p:nvSpPr>
          <p:cNvPr id="4" name="Rectangle 3"/>
          <p:cNvSpPr/>
          <p:nvPr/>
        </p:nvSpPr>
        <p:spPr>
          <a:xfrm>
            <a:off x="477982" y="1043556"/>
            <a:ext cx="7751619" cy="2862322"/>
          </a:xfrm>
          <a:prstGeom prst="rect">
            <a:avLst/>
          </a:prstGeom>
        </p:spPr>
        <p:txBody>
          <a:bodyPr wrap="square">
            <a:spAutoFit/>
          </a:bodyPr>
          <a:lstStyle/>
          <a:p>
            <a:endParaRPr lang="en-US" dirty="0">
              <a:hlinkClick r:id="rId2"/>
            </a:endParaRPr>
          </a:p>
          <a:p>
            <a:r>
              <a:rPr lang="en-US" dirty="0">
                <a:hlinkClick r:id="rId2"/>
              </a:rPr>
              <a:t>https://pbskids.org/apps/daniel-tigers-stop--go-potty.html</a:t>
            </a:r>
            <a:endParaRPr lang="en-US" dirty="0"/>
          </a:p>
          <a:p>
            <a:endParaRPr lang="en-US" dirty="0"/>
          </a:p>
          <a:p>
            <a:r>
              <a:rPr lang="en-US" dirty="0">
                <a:hlinkClick r:id="rId3"/>
              </a:rPr>
              <a:t>https://pbskids.org/apps/daniel-tiger-for-parents.html</a:t>
            </a:r>
            <a:endParaRPr lang="en-US" dirty="0"/>
          </a:p>
          <a:p>
            <a:endParaRPr lang="en-US" dirty="0"/>
          </a:p>
          <a:p>
            <a:r>
              <a:rPr lang="en-US" dirty="0">
                <a:hlinkClick r:id="rId4"/>
              </a:rPr>
              <a:t>www.nncc.org/guidance/toilet.train.html</a:t>
            </a:r>
            <a:endParaRPr lang="en-US" dirty="0"/>
          </a:p>
          <a:p>
            <a:endParaRPr lang="en-US" dirty="0"/>
          </a:p>
          <a:p>
            <a:r>
              <a:rPr lang="en-US" dirty="0"/>
              <a:t>https://www.pull-ups.com/en-us/resources/training-by-personality</a:t>
            </a:r>
          </a:p>
          <a:p>
            <a:endParaRPr lang="en-US" dirty="0"/>
          </a:p>
          <a:p>
            <a:endParaRPr lang="en-US" dirty="0"/>
          </a:p>
        </p:txBody>
      </p:sp>
      <p:sp>
        <p:nvSpPr>
          <p:cNvPr id="5" name="TextBox 4"/>
          <p:cNvSpPr txBox="1"/>
          <p:nvPr/>
        </p:nvSpPr>
        <p:spPr>
          <a:xfrm>
            <a:off x="477982" y="581891"/>
            <a:ext cx="5817234" cy="461665"/>
          </a:xfrm>
          <a:prstGeom prst="rect">
            <a:avLst/>
          </a:prstGeom>
        </p:spPr>
        <p:txBody>
          <a:bodyPr vert="horz" wrap="none" rtlCol="0">
            <a:spAutoFit/>
          </a:bodyPr>
          <a:lstStyle/>
          <a:p>
            <a:r>
              <a:rPr lang="en-US" sz="2400" b="0" dirty="0"/>
              <a:t>Websites and Apps to Support </a:t>
            </a:r>
            <a:r>
              <a:rPr lang="en-US" sz="2400" b="0" dirty="0" err="1"/>
              <a:t>Potty</a:t>
            </a:r>
            <a:r>
              <a:rPr lang="en-US" sz="2400" b="0" dirty="0"/>
              <a:t> Training:</a:t>
            </a:r>
          </a:p>
        </p:txBody>
      </p:sp>
    </p:spTree>
    <p:extLst>
      <p:ext uri="{BB962C8B-B14F-4D97-AF65-F5344CB8AC3E}">
        <p14:creationId xmlns:p14="http://schemas.microsoft.com/office/powerpoint/2010/main" val="212223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Potty</a:t>
            </a:r>
            <a:r>
              <a:rPr lang="en-US" dirty="0"/>
              <a:t> Training</a:t>
            </a:r>
          </a:p>
        </p:txBody>
      </p:sp>
      <p:sp>
        <p:nvSpPr>
          <p:cNvPr id="3" name="Content Placeholder 2"/>
          <p:cNvSpPr>
            <a:spLocks noGrp="1"/>
          </p:cNvSpPr>
          <p:nvPr>
            <p:ph idx="1"/>
          </p:nvPr>
        </p:nvSpPr>
        <p:spPr>
          <a:xfrm>
            <a:off x="124691" y="2556164"/>
            <a:ext cx="8562109" cy="1911927"/>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a process that involves the body and the mind.</a:t>
            </a:r>
          </a:p>
          <a:p>
            <a:endParaRPr lang="en-US" dirty="0"/>
          </a:p>
          <a:p>
            <a:pPr marL="285750" indent="-285750">
              <a:buFont typeface="Arial" panose="020B0604020202020204" pitchFamily="34" charset="0"/>
              <a:buChar char="•"/>
            </a:pPr>
            <a:r>
              <a:rPr lang="en-US" dirty="0"/>
              <a:t>There is no right or wrong age to start.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Depends on the family and the child’s readiness</a:t>
            </a:r>
          </a:p>
          <a:p>
            <a:endParaRPr lang="en-US" dirty="0"/>
          </a:p>
        </p:txBody>
      </p:sp>
      <p:sp>
        <p:nvSpPr>
          <p:cNvPr id="4" name="Slide Number Placeholder 3"/>
          <p:cNvSpPr>
            <a:spLocks noGrp="1"/>
          </p:cNvSpPr>
          <p:nvPr>
            <p:ph type="sldNum" sz="quarter" idx="12"/>
          </p:nvPr>
        </p:nvSpPr>
        <p:spPr/>
        <p:txBody>
          <a:bodyPr/>
          <a:lstStyle/>
          <a:p>
            <a:fld id="{8A38FAF8-786F-7C4F-9F1B-B820815ED72A}" type="slidenum">
              <a:rPr lang="en-US" smtClean="0"/>
              <a:t>3</a:t>
            </a:fld>
            <a:endParaRPr lang="en-US"/>
          </a:p>
        </p:txBody>
      </p:sp>
      <p:sp>
        <p:nvSpPr>
          <p:cNvPr id="8" name="Rectangle 7"/>
          <p:cNvSpPr/>
          <p:nvPr/>
        </p:nvSpPr>
        <p:spPr>
          <a:xfrm>
            <a:off x="251125" y="1340131"/>
            <a:ext cx="8636566" cy="127778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During the toilet-training process, your child must learn to coordinate an equally complex combination of physical and cognitive tasks. While it isn’t necessary to wait until you’re sure that every one of these developments is in place, each skill learned and emotional stage met increases the chances of toilet-training success.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4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DA10-9C9A-07B6-B418-24ADEC5B9BA5}"/>
              </a:ext>
            </a:extLst>
          </p:cNvPr>
          <p:cNvSpPr>
            <a:spLocks noGrp="1"/>
          </p:cNvSpPr>
          <p:nvPr>
            <p:ph type="title"/>
          </p:nvPr>
        </p:nvSpPr>
        <p:spPr/>
        <p:txBody>
          <a:bodyPr/>
          <a:lstStyle/>
          <a:p>
            <a:r>
              <a:rPr lang="en-US" dirty="0"/>
              <a:t>Questions??</a:t>
            </a:r>
          </a:p>
        </p:txBody>
      </p:sp>
      <p:sp>
        <p:nvSpPr>
          <p:cNvPr id="3" name="Subtitle 2">
            <a:extLst>
              <a:ext uri="{FF2B5EF4-FFF2-40B4-BE49-F238E27FC236}">
                <a16:creationId xmlns:a16="http://schemas.microsoft.com/office/drawing/2014/main" id="{4D63BE0F-8BE0-873B-8BA0-D6F2926A7AE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998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4"/>
            <a:ext cx="8229600" cy="4310207"/>
          </a:xfrm>
          <a:prstGeom prst="rect">
            <a:avLst/>
          </a:prstGeom>
        </p:spPr>
        <p:txBody>
          <a:bodyPr/>
          <a:lstStyle/>
          <a:p>
            <a:pPr algn="l"/>
            <a:r>
              <a:rPr lang="en-US" dirty="0"/>
              <a:t>Resources:</a:t>
            </a:r>
            <a:br>
              <a:rPr lang="en-US" sz="2000" dirty="0"/>
            </a:br>
            <a:br>
              <a:rPr lang="en-US" sz="2000" dirty="0"/>
            </a:br>
            <a:r>
              <a:rPr lang="en-US" sz="2000" dirty="0"/>
              <a:t>pottytrainingconcepts.com</a:t>
            </a:r>
            <a:br>
              <a:rPr lang="en-US" sz="2000" dirty="0"/>
            </a:br>
            <a:br>
              <a:rPr lang="en-US" sz="2000" dirty="0"/>
            </a:br>
            <a:r>
              <a:rPr lang="en-US" sz="2000" dirty="0"/>
              <a:t>Henry, Diana, MS, OTR/L, Kane-</a:t>
            </a:r>
            <a:r>
              <a:rPr lang="en-US" sz="2000" dirty="0" err="1"/>
              <a:t>Wineland</a:t>
            </a:r>
            <a:r>
              <a:rPr lang="en-US" sz="2000" dirty="0"/>
              <a:t>, Maureen, PhD, OT/L, </a:t>
            </a:r>
            <a:r>
              <a:rPr lang="en-US" sz="2000" dirty="0" err="1"/>
              <a:t>Swindman</a:t>
            </a:r>
            <a:r>
              <a:rPr lang="en-US" sz="2000" dirty="0"/>
              <a:t>, Susan, OTR/L, BCP. (2007). </a:t>
            </a:r>
            <a:r>
              <a:rPr lang="en-US" sz="2000" i="1" dirty="0"/>
              <a:t>Tools for Tots: Sensory Strategies for Toddlers and Preschoolers. </a:t>
            </a:r>
            <a:r>
              <a:rPr lang="en-US" sz="2000" dirty="0"/>
              <a:t>Glendale, AZ: Henry OT.</a:t>
            </a:r>
            <a:br>
              <a:rPr lang="en-US" i="1" dirty="0"/>
            </a:br>
            <a:endParaRPr lang="en-US" i="1" dirty="0"/>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31</a:t>
            </a:fld>
            <a:endParaRPr lang="en-US"/>
          </a:p>
        </p:txBody>
      </p:sp>
    </p:spTree>
    <p:extLst>
      <p:ext uri="{BB962C8B-B14F-4D97-AF65-F5344CB8AC3E}">
        <p14:creationId xmlns:p14="http://schemas.microsoft.com/office/powerpoint/2010/main" val="26315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2400" dirty="0"/>
              <a:t>Typical Ages that </a:t>
            </a:r>
            <a:r>
              <a:rPr lang="en-US" sz="2400" dirty="0" err="1"/>
              <a:t>Potty</a:t>
            </a:r>
            <a:r>
              <a:rPr lang="en-US" sz="2400" dirty="0"/>
              <a:t> Training Starts: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p:txBody>
          <a:bodyPr/>
          <a:lstStyle/>
          <a:p>
            <a:endParaRPr lang="en-US" dirty="0"/>
          </a:p>
          <a:p>
            <a:r>
              <a:rPr lang="en-US" sz="2000" dirty="0"/>
              <a:t>According to the American Pediatric Association…</a:t>
            </a:r>
          </a:p>
          <a:p>
            <a:endParaRPr lang="en-US" dirty="0"/>
          </a:p>
          <a:p>
            <a:pPr marL="285750" indent="-285750">
              <a:buFont typeface="Arial" panose="020B0604020202020204" pitchFamily="34" charset="0"/>
              <a:buChar char="•"/>
            </a:pPr>
            <a:r>
              <a:rPr lang="en-US" dirty="0"/>
              <a:t>Readiness skills start between 18-months to 2 ½ year’s of age</a:t>
            </a:r>
          </a:p>
          <a:p>
            <a:pPr marL="285750" indent="-285750">
              <a:buFont typeface="Arial" panose="020B0604020202020204" pitchFamily="34" charset="0"/>
              <a:buChar char="•"/>
            </a:pPr>
            <a:r>
              <a:rPr lang="en-US" dirty="0"/>
              <a:t>On average, </a:t>
            </a:r>
            <a:r>
              <a:rPr lang="en-US" dirty="0" err="1"/>
              <a:t>potty</a:t>
            </a:r>
            <a:r>
              <a:rPr lang="en-US" dirty="0"/>
              <a:t> training begins between 2 and 3 years of age. </a:t>
            </a:r>
          </a:p>
          <a:p>
            <a:pPr marL="285750" indent="-285750">
              <a:buFont typeface="Arial" panose="020B0604020202020204" pitchFamily="34" charset="0"/>
              <a:buChar char="•"/>
            </a:pPr>
            <a:r>
              <a:rPr lang="en-US" dirty="0"/>
              <a:t>Most children are bowel and bladder trained by 4 years of age. </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p:txBody>
          <a:bodyPr/>
          <a:lstStyle/>
          <a:p>
            <a:fld id="{8A38FAF8-786F-7C4F-9F1B-B820815ED72A}" type="slidenum">
              <a:rPr lang="en-US" smtClean="0"/>
              <a:t>4</a:t>
            </a:fld>
            <a:endParaRPr lang="en-US"/>
          </a:p>
        </p:txBody>
      </p:sp>
    </p:spTree>
    <p:extLst>
      <p:ext uri="{BB962C8B-B14F-4D97-AF65-F5344CB8AC3E}">
        <p14:creationId xmlns:p14="http://schemas.microsoft.com/office/powerpoint/2010/main" val="327864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Developmental Skills that Support Success with Toilet Training:</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5</a:t>
            </a:fld>
            <a:endParaRPr lang="en-US"/>
          </a:p>
        </p:txBody>
      </p:sp>
    </p:spTree>
    <p:extLst>
      <p:ext uri="{BB962C8B-B14F-4D97-AF65-F5344CB8AC3E}">
        <p14:creationId xmlns:p14="http://schemas.microsoft.com/office/powerpoint/2010/main" val="415523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18" y="211967"/>
            <a:ext cx="6421395" cy="4431983"/>
          </a:xfrm>
          <a:prstGeom prst="rect">
            <a:avLst/>
          </a:prstGeom>
        </p:spPr>
        <p:txBody>
          <a:bodyPr wrap="square">
            <a:spAutoFit/>
          </a:bodyPr>
          <a:lstStyle/>
          <a:p>
            <a:r>
              <a:rPr lang="en-US" sz="3600" dirty="0">
                <a:solidFill>
                  <a:srgbClr val="4D1049"/>
                </a:solidFill>
                <a:latin typeface="Arial" panose="020B0604020202020204" pitchFamily="34" charset="0"/>
                <a:ea typeface="+mj-ea"/>
                <a:cs typeface="Arial" panose="020B0604020202020204" pitchFamily="34" charset="0"/>
              </a:rPr>
              <a:t>Physiological Skills:</a:t>
            </a:r>
          </a:p>
          <a:p>
            <a:endParaRPr lang="en-US" sz="3600" dirty="0">
              <a:solidFill>
                <a:srgbClr val="4D1049"/>
              </a:solidFill>
              <a:latin typeface="Arial" panose="020B0604020202020204" pitchFamily="34" charset="0"/>
              <a:ea typeface="+mj-ea"/>
              <a:cs typeface="Arial" panose="020B0604020202020204" pitchFamily="34" charset="0"/>
            </a:endParaRPr>
          </a:p>
          <a:p>
            <a:r>
              <a:rPr lang="en-US" sz="1400" dirty="0">
                <a:solidFill>
                  <a:srgbClr val="4D1049"/>
                </a:solidFill>
                <a:latin typeface="Arial" panose="020B0604020202020204" pitchFamily="34" charset="0"/>
                <a:ea typeface="+mj-ea"/>
                <a:cs typeface="Arial" panose="020B0604020202020204" pitchFamily="34" charset="0"/>
              </a:rPr>
              <a:t>Physiological skills that impact toilet training are the bowel and bladder control skills that a child needs in order to eliminate on a voluntary basis.  </a:t>
            </a:r>
          </a:p>
          <a:p>
            <a:endParaRPr lang="en-US" sz="1400" dirty="0">
              <a:solidFill>
                <a:srgbClr val="4D1049"/>
              </a:solidFill>
              <a:latin typeface="Arial" panose="020B0604020202020204" pitchFamily="34" charset="0"/>
              <a:ea typeface="+mj-ea"/>
              <a:cs typeface="Arial" panose="020B0604020202020204" pitchFamily="34" charset="0"/>
            </a:endParaRPr>
          </a:p>
          <a:p>
            <a:pPr marL="285750" indent="-285750">
              <a:buFont typeface="Arial" panose="020B0604020202020204" pitchFamily="34" charset="0"/>
              <a:buChar char="•"/>
            </a:pPr>
            <a:r>
              <a:rPr lang="en-US" sz="1400" dirty="0">
                <a:solidFill>
                  <a:srgbClr val="4D1049"/>
                </a:solidFill>
                <a:latin typeface="Arial" panose="020B0604020202020204" pitchFamily="34" charset="0"/>
                <a:ea typeface="+mj-ea"/>
                <a:cs typeface="Arial" panose="020B0604020202020204" pitchFamily="34" charset="0"/>
              </a:rPr>
              <a:t>Sphincter muscles develop around the age of 12-24 months and allow a child to delay elimination of bowel or bladder for a period of time.</a:t>
            </a:r>
          </a:p>
          <a:p>
            <a:pPr marL="285750" indent="-285750">
              <a:buFont typeface="Arial" panose="020B0604020202020204" pitchFamily="34" charset="0"/>
              <a:buChar char="•"/>
            </a:pPr>
            <a:r>
              <a:rPr lang="en-US" sz="1400" dirty="0">
                <a:solidFill>
                  <a:srgbClr val="4D1049"/>
                </a:solidFill>
                <a:latin typeface="Arial" panose="020B0604020202020204" pitchFamily="34" charset="0"/>
                <a:ea typeface="+mj-ea"/>
                <a:cs typeface="Arial" panose="020B0604020202020204" pitchFamily="34" charset="0"/>
              </a:rPr>
              <a:t>Nighttime bowel control is first achieved followed by daytime bowel and bladder control.</a:t>
            </a:r>
          </a:p>
          <a:p>
            <a:pPr marL="285750" indent="-285750">
              <a:buFont typeface="Arial" panose="020B0604020202020204" pitchFamily="34" charset="0"/>
              <a:buChar char="•"/>
            </a:pPr>
            <a:r>
              <a:rPr lang="en-US" sz="1400" dirty="0">
                <a:solidFill>
                  <a:srgbClr val="4D1049"/>
                </a:solidFill>
                <a:latin typeface="Arial" panose="020B0604020202020204" pitchFamily="34" charset="0"/>
                <a:ea typeface="+mj-ea"/>
                <a:cs typeface="Arial" panose="020B0604020202020204" pitchFamily="34" charset="0"/>
              </a:rPr>
              <a:t>Nighttime bladder control is the last to develop</a:t>
            </a:r>
          </a:p>
          <a:p>
            <a:pPr marL="285750" indent="-285750">
              <a:buFont typeface="Arial" panose="020B0604020202020204" pitchFamily="34" charset="0"/>
              <a:buChar char="•"/>
            </a:pPr>
            <a:endParaRPr lang="en-US" sz="1400" dirty="0">
              <a:solidFill>
                <a:srgbClr val="4D1049"/>
              </a:solidFill>
              <a:latin typeface="Arial" panose="020B0604020202020204" pitchFamily="34" charset="0"/>
              <a:ea typeface="+mj-ea"/>
              <a:cs typeface="Arial" panose="020B0604020202020204" pitchFamily="34" charset="0"/>
            </a:endParaRPr>
          </a:p>
          <a:p>
            <a:r>
              <a:rPr lang="en-US" sz="1400" dirty="0">
                <a:solidFill>
                  <a:srgbClr val="4D1049"/>
                </a:solidFill>
                <a:latin typeface="Arial" panose="020B0604020202020204" pitchFamily="34" charset="0"/>
                <a:ea typeface="+mj-ea"/>
                <a:cs typeface="Arial" panose="020B0604020202020204" pitchFamily="34" charset="0"/>
              </a:rPr>
              <a:t>**Just because a child has the physiological readiness skills for toilet training that does not mean that they are ready for </a:t>
            </a:r>
            <a:r>
              <a:rPr lang="en-US" sz="1400" dirty="0" err="1">
                <a:solidFill>
                  <a:srgbClr val="4D1049"/>
                </a:solidFill>
                <a:latin typeface="Arial" panose="020B0604020202020204" pitchFamily="34" charset="0"/>
                <a:ea typeface="+mj-ea"/>
                <a:cs typeface="Arial" panose="020B0604020202020204" pitchFamily="34" charset="0"/>
              </a:rPr>
              <a:t>potty</a:t>
            </a:r>
            <a:r>
              <a:rPr lang="en-US" sz="1400" dirty="0">
                <a:solidFill>
                  <a:srgbClr val="4D1049"/>
                </a:solidFill>
                <a:latin typeface="Arial" panose="020B0604020202020204" pitchFamily="34" charset="0"/>
                <a:ea typeface="+mj-ea"/>
                <a:cs typeface="Arial" panose="020B0604020202020204" pitchFamily="34" charset="0"/>
              </a:rPr>
              <a:t> training.  Cognitive, motor, communication and social emotional skills are also required for toilet training success.  </a:t>
            </a:r>
          </a:p>
          <a:p>
            <a:pPr marL="285750" indent="-285750">
              <a:buFont typeface="Arial" panose="020B0604020202020204" pitchFamily="34" charset="0"/>
              <a:buChar char="•"/>
            </a:pPr>
            <a:endParaRPr lang="en-US" sz="1400" dirty="0">
              <a:solidFill>
                <a:srgbClr val="4D1049"/>
              </a:solidFill>
              <a:latin typeface="Arial" panose="020B0604020202020204" pitchFamily="34" charset="0"/>
              <a:ea typeface="+mj-ea"/>
              <a:cs typeface="Arial" panose="020B0604020202020204" pitchFamily="34" charset="0"/>
            </a:endParaRP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9908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7</a:t>
            </a:fld>
            <a:endParaRPr lang="en-US"/>
          </a:p>
        </p:txBody>
      </p:sp>
      <p:sp>
        <p:nvSpPr>
          <p:cNvPr id="3" name="TextBox 2"/>
          <p:cNvSpPr txBox="1"/>
          <p:nvPr/>
        </p:nvSpPr>
        <p:spPr>
          <a:xfrm>
            <a:off x="145473" y="549965"/>
            <a:ext cx="8832875" cy="4524315"/>
          </a:xfrm>
          <a:prstGeom prst="rect">
            <a:avLst/>
          </a:prstGeom>
        </p:spPr>
        <p:txBody>
          <a:bodyPr vert="horz" wrap="square" rtlCol="0">
            <a:spAutoFit/>
          </a:bodyPr>
          <a:lstStyle/>
          <a:p>
            <a:r>
              <a:rPr lang="en-US" sz="2400" dirty="0"/>
              <a:t>How will you know that your child’s physiological skills are mature enough for </a:t>
            </a:r>
            <a:r>
              <a:rPr lang="en-US" sz="2400" dirty="0" err="1"/>
              <a:t>potty</a:t>
            </a:r>
            <a:r>
              <a:rPr lang="en-US" sz="2400" dirty="0"/>
              <a:t> training?</a:t>
            </a:r>
            <a:endParaRPr lang="en-US" sz="2400" b="0" dirty="0"/>
          </a:p>
          <a:p>
            <a:endParaRPr lang="en-US" sz="2400" dirty="0">
              <a:solidFill>
                <a:schemeClr val="tx2"/>
              </a:solidFill>
            </a:endParaRPr>
          </a:p>
          <a:p>
            <a:r>
              <a:rPr lang="en-US" sz="2400" dirty="0">
                <a:solidFill>
                  <a:schemeClr val="bg1"/>
                </a:solidFill>
              </a:rPr>
              <a:t>Your child’s behavior and actions will tell you!</a:t>
            </a:r>
          </a:p>
          <a:p>
            <a:endParaRPr lang="en-US" sz="2400" dirty="0">
              <a:solidFill>
                <a:schemeClr val="bg1"/>
              </a:solidFill>
            </a:endParaRPr>
          </a:p>
          <a:p>
            <a:pPr marL="342900" indent="-342900">
              <a:buFont typeface="Arial" panose="020B0604020202020204" pitchFamily="34" charset="0"/>
              <a:buChar char="•"/>
            </a:pPr>
            <a:r>
              <a:rPr lang="en-US" dirty="0">
                <a:solidFill>
                  <a:schemeClr val="bg1"/>
                </a:solidFill>
              </a:rPr>
              <a:t>They will recognize they have a full bladder or rectum which is observable by grunting when having a bowel movement.</a:t>
            </a:r>
          </a:p>
          <a:p>
            <a:pPr marL="342900" indent="-342900">
              <a:buFont typeface="Arial" panose="020B0604020202020204" pitchFamily="34" charset="0"/>
              <a:buChar char="•"/>
            </a:pPr>
            <a:r>
              <a:rPr lang="en-US" dirty="0">
                <a:solidFill>
                  <a:schemeClr val="bg1"/>
                </a:solidFill>
              </a:rPr>
              <a:t>They will pull at their diaper when urinating</a:t>
            </a:r>
          </a:p>
          <a:p>
            <a:pPr marL="342900" indent="-342900">
              <a:buFont typeface="Arial" panose="020B0604020202020204" pitchFamily="34" charset="0"/>
              <a:buChar char="•"/>
            </a:pPr>
            <a:r>
              <a:rPr lang="en-US" dirty="0">
                <a:solidFill>
                  <a:schemeClr val="bg1"/>
                </a:solidFill>
              </a:rPr>
              <a:t>They will squat or hide when eliminating</a:t>
            </a:r>
          </a:p>
          <a:p>
            <a:pPr marL="342900" indent="-342900">
              <a:buFont typeface="Arial" panose="020B0604020202020204" pitchFamily="34" charset="0"/>
              <a:buChar char="•"/>
            </a:pPr>
            <a:r>
              <a:rPr lang="en-US" dirty="0">
                <a:solidFill>
                  <a:schemeClr val="bg1"/>
                </a:solidFill>
              </a:rPr>
              <a:t>Regularity in bowel movements and no bowel movements at night</a:t>
            </a:r>
          </a:p>
          <a:p>
            <a:pPr marL="342900" indent="-342900">
              <a:buFont typeface="Arial" panose="020B0604020202020204" pitchFamily="34" charset="0"/>
              <a:buChar char="•"/>
            </a:pPr>
            <a:r>
              <a:rPr lang="en-US" dirty="0">
                <a:solidFill>
                  <a:schemeClr val="bg1"/>
                </a:solidFill>
              </a:rPr>
              <a:t>Dry diapers when your child wakes from naps and night sleep</a:t>
            </a:r>
          </a:p>
          <a:p>
            <a:pPr marL="342900" indent="-342900">
              <a:buFont typeface="Arial" panose="020B0604020202020204" pitchFamily="34" charset="0"/>
              <a:buChar char="•"/>
            </a:pPr>
            <a:r>
              <a:rPr lang="en-US" dirty="0">
                <a:solidFill>
                  <a:schemeClr val="bg1"/>
                </a:solidFill>
              </a:rPr>
              <a:t>More quantity of urine at one time, not just small amounts frequently</a:t>
            </a:r>
          </a:p>
          <a:p>
            <a:endParaRPr lang="en-US" sz="2400" dirty="0">
              <a:solidFill>
                <a:schemeClr val="bg1"/>
              </a:solidFill>
            </a:endParaRPr>
          </a:p>
          <a:p>
            <a:endParaRPr lang="en-US" b="0" dirty="0">
              <a:solidFill>
                <a:schemeClr val="tx2"/>
              </a:solidFill>
            </a:endParaRPr>
          </a:p>
        </p:txBody>
      </p:sp>
    </p:spTree>
    <p:extLst>
      <p:ext uri="{BB962C8B-B14F-4D97-AF65-F5344CB8AC3E}">
        <p14:creationId xmlns:p14="http://schemas.microsoft.com/office/powerpoint/2010/main" val="346516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857250"/>
          </a:xfrm>
          <a:prstGeom prst="rect">
            <a:avLst/>
          </a:prstGeom>
        </p:spPr>
        <p:txBody>
          <a:bodyPr/>
          <a:lstStyle/>
          <a:p>
            <a:pPr algn="l"/>
            <a:r>
              <a:rPr lang="en-US" dirty="0"/>
              <a:t>Motor Skills:</a:t>
            </a:r>
          </a:p>
        </p:txBody>
      </p:sp>
      <p:sp>
        <p:nvSpPr>
          <p:cNvPr id="3" name="Content Placeholder 2"/>
          <p:cNvSpPr>
            <a:spLocks noGrp="1"/>
          </p:cNvSpPr>
          <p:nvPr>
            <p:ph idx="4294967295"/>
          </p:nvPr>
        </p:nvSpPr>
        <p:spPr>
          <a:xfrm>
            <a:off x="31174" y="1080375"/>
            <a:ext cx="8956964" cy="1092777"/>
          </a:xfrm>
          <a:prstGeom prst="rect">
            <a:avLst/>
          </a:prstGeom>
        </p:spPr>
        <p:txBody>
          <a:bodyPr/>
          <a:lstStyle/>
          <a:p>
            <a:pPr marL="0" indent="0">
              <a:buNone/>
            </a:pPr>
            <a:r>
              <a:rPr lang="en-US" dirty="0" err="1"/>
              <a:t>Potty</a:t>
            </a:r>
            <a:r>
              <a:rPr lang="en-US" dirty="0"/>
              <a:t> training requires fine motor and gross motor skills.</a:t>
            </a:r>
          </a:p>
          <a:p>
            <a:pPr marL="0" indent="0">
              <a:buNone/>
            </a:pPr>
            <a:endParaRPr lang="en-US" dirty="0"/>
          </a:p>
        </p:txBody>
      </p:sp>
      <p:sp>
        <p:nvSpPr>
          <p:cNvPr id="4" name="Slide Number Placeholder 3"/>
          <p:cNvSpPr>
            <a:spLocks noGrp="1"/>
          </p:cNvSpPr>
          <p:nvPr>
            <p:ph type="sldNum" sz="quarter" idx="4294967295"/>
          </p:nvPr>
        </p:nvSpPr>
        <p:spPr>
          <a:xfrm>
            <a:off x="0" y="4767263"/>
            <a:ext cx="2133600" cy="274637"/>
          </a:xfrm>
        </p:spPr>
        <p:txBody>
          <a:bodyPr/>
          <a:lstStyle/>
          <a:p>
            <a:fld id="{8A38FAF8-786F-7C4F-9F1B-B820815ED72A}" type="slidenum">
              <a:rPr lang="en-US" smtClean="0"/>
              <a:t>8</a:t>
            </a:fld>
            <a:endParaRPr lang="en-US"/>
          </a:p>
        </p:txBody>
      </p:sp>
      <p:sp>
        <p:nvSpPr>
          <p:cNvPr id="7" name="TextBox 6"/>
          <p:cNvSpPr txBox="1"/>
          <p:nvPr/>
        </p:nvSpPr>
        <p:spPr>
          <a:xfrm>
            <a:off x="166256" y="2374188"/>
            <a:ext cx="4343400" cy="1938992"/>
          </a:xfrm>
          <a:prstGeom prst="rect">
            <a:avLst/>
          </a:prstGeom>
        </p:spPr>
        <p:txBody>
          <a:bodyPr vert="horz" wrap="square" rtlCol="0">
            <a:spAutoFit/>
          </a:bodyPr>
          <a:lstStyle/>
          <a:p>
            <a:r>
              <a:rPr lang="en-US" sz="2400" b="0" dirty="0">
                <a:solidFill>
                  <a:schemeClr val="bg1"/>
                </a:solidFill>
              </a:rPr>
              <a:t>Fine Motor Skills:                                   </a:t>
            </a:r>
          </a:p>
          <a:p>
            <a:pPr marL="342900" indent="-342900">
              <a:buFont typeface="Arial" panose="020B0604020202020204" pitchFamily="34" charset="0"/>
              <a:buChar char="•"/>
            </a:pPr>
            <a:r>
              <a:rPr lang="en-US" sz="2400" dirty="0">
                <a:solidFill>
                  <a:schemeClr val="bg1"/>
                </a:solidFill>
              </a:rPr>
              <a:t>Grip strength </a:t>
            </a:r>
          </a:p>
          <a:p>
            <a:pPr marL="342900" indent="-342900">
              <a:buFont typeface="Arial" panose="020B0604020202020204" pitchFamily="34" charset="0"/>
              <a:buChar char="•"/>
            </a:pPr>
            <a:r>
              <a:rPr lang="en-US" sz="2400" b="0" dirty="0">
                <a:solidFill>
                  <a:schemeClr val="bg1"/>
                </a:solidFill>
              </a:rPr>
              <a:t>Finger </a:t>
            </a:r>
            <a:r>
              <a:rPr lang="en-US" sz="2400" b="0" dirty="0" err="1">
                <a:solidFill>
                  <a:schemeClr val="bg1"/>
                </a:solidFill>
              </a:rPr>
              <a:t>prehension</a:t>
            </a:r>
            <a:endParaRPr lang="en-US" sz="2400" b="0" dirty="0">
              <a:solidFill>
                <a:schemeClr val="bg1"/>
              </a:solidFill>
            </a:endParaRPr>
          </a:p>
          <a:p>
            <a:pPr marL="342900" indent="-342900">
              <a:buFont typeface="Arial" panose="020B0604020202020204" pitchFamily="34" charset="0"/>
              <a:buChar char="•"/>
            </a:pPr>
            <a:r>
              <a:rPr lang="en-US" sz="2400" dirty="0">
                <a:solidFill>
                  <a:schemeClr val="bg1"/>
                </a:solidFill>
              </a:rPr>
              <a:t>Coordination of hands and arms</a:t>
            </a:r>
            <a:endParaRPr lang="en-US" sz="2400" b="0" dirty="0">
              <a:solidFill>
                <a:schemeClr val="bg1"/>
              </a:solidFill>
            </a:endParaRPr>
          </a:p>
        </p:txBody>
      </p:sp>
      <p:sp>
        <p:nvSpPr>
          <p:cNvPr id="8" name="TextBox 7"/>
          <p:cNvSpPr txBox="1"/>
          <p:nvPr/>
        </p:nvSpPr>
        <p:spPr>
          <a:xfrm>
            <a:off x="5083970" y="2279394"/>
            <a:ext cx="3733458" cy="2677656"/>
          </a:xfrm>
          <a:prstGeom prst="rect">
            <a:avLst/>
          </a:prstGeom>
        </p:spPr>
        <p:txBody>
          <a:bodyPr vert="horz" wrap="none" rtlCol="0">
            <a:spAutoFit/>
          </a:bodyPr>
          <a:lstStyle/>
          <a:p>
            <a:r>
              <a:rPr lang="en-US" sz="2400" b="0" dirty="0">
                <a:solidFill>
                  <a:schemeClr val="bg1"/>
                </a:solidFill>
              </a:rPr>
              <a:t>Gross Motor:</a:t>
            </a:r>
          </a:p>
          <a:p>
            <a:pPr marL="342900" indent="-342900">
              <a:buFont typeface="Arial" panose="020B0604020202020204" pitchFamily="34" charset="0"/>
              <a:buChar char="•"/>
            </a:pPr>
            <a:r>
              <a:rPr lang="en-US" sz="2400" dirty="0">
                <a:solidFill>
                  <a:schemeClr val="bg1"/>
                </a:solidFill>
              </a:rPr>
              <a:t>Trunk Stability</a:t>
            </a:r>
          </a:p>
          <a:p>
            <a:pPr marL="342900" indent="-342900">
              <a:buFont typeface="Arial" panose="020B0604020202020204" pitchFamily="34" charset="0"/>
              <a:buChar char="•"/>
            </a:pPr>
            <a:r>
              <a:rPr lang="en-US" sz="2400" b="0" dirty="0">
                <a:solidFill>
                  <a:schemeClr val="bg1"/>
                </a:solidFill>
              </a:rPr>
              <a:t>Walk Independently</a:t>
            </a:r>
          </a:p>
          <a:p>
            <a:pPr marL="342900" indent="-342900">
              <a:buFont typeface="Arial" panose="020B0604020202020204" pitchFamily="34" charset="0"/>
              <a:buChar char="•"/>
            </a:pPr>
            <a:r>
              <a:rPr lang="en-US" sz="2400" dirty="0">
                <a:solidFill>
                  <a:schemeClr val="bg1"/>
                </a:solidFill>
              </a:rPr>
              <a:t>Sit independently</a:t>
            </a:r>
          </a:p>
          <a:p>
            <a:pPr marL="342900" indent="-342900">
              <a:buFont typeface="Arial" panose="020B0604020202020204" pitchFamily="34" charset="0"/>
              <a:buChar char="•"/>
            </a:pPr>
            <a:r>
              <a:rPr lang="en-US" sz="2400" b="0" dirty="0">
                <a:solidFill>
                  <a:schemeClr val="bg1"/>
                </a:solidFill>
              </a:rPr>
              <a:t>Stand independently and </a:t>
            </a:r>
          </a:p>
          <a:p>
            <a:r>
              <a:rPr lang="en-US" sz="2400" dirty="0">
                <a:solidFill>
                  <a:schemeClr val="bg1"/>
                </a:solidFill>
              </a:rPr>
              <a:t>     </a:t>
            </a:r>
            <a:r>
              <a:rPr lang="en-US" sz="2400" b="0" dirty="0">
                <a:solidFill>
                  <a:schemeClr val="bg1"/>
                </a:solidFill>
              </a:rPr>
              <a:t>maintain balance during </a:t>
            </a:r>
          </a:p>
          <a:p>
            <a:r>
              <a:rPr lang="en-US" sz="2400" dirty="0">
                <a:solidFill>
                  <a:schemeClr val="bg1"/>
                </a:solidFill>
              </a:rPr>
              <a:t>     </a:t>
            </a:r>
            <a:r>
              <a:rPr lang="en-US" sz="2400" b="0" dirty="0">
                <a:solidFill>
                  <a:schemeClr val="bg1"/>
                </a:solidFill>
              </a:rPr>
              <a:t>movement</a:t>
            </a:r>
          </a:p>
        </p:txBody>
      </p:sp>
    </p:spTree>
    <p:extLst>
      <p:ext uri="{BB962C8B-B14F-4D97-AF65-F5344CB8AC3E}">
        <p14:creationId xmlns:p14="http://schemas.microsoft.com/office/powerpoint/2010/main" val="40004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A38FAF8-786F-7C4F-9F1B-B820815ED72A}" type="slidenum">
              <a:rPr lang="en-US" smtClean="0"/>
              <a:t>9</a:t>
            </a:fld>
            <a:endParaRPr lang="en-US"/>
          </a:p>
        </p:txBody>
      </p:sp>
      <p:sp>
        <p:nvSpPr>
          <p:cNvPr id="3" name="TextBox 2"/>
          <p:cNvSpPr txBox="1"/>
          <p:nvPr/>
        </p:nvSpPr>
        <p:spPr>
          <a:xfrm>
            <a:off x="385763" y="450056"/>
            <a:ext cx="7169720" cy="2677656"/>
          </a:xfrm>
          <a:prstGeom prst="rect">
            <a:avLst/>
          </a:prstGeom>
        </p:spPr>
        <p:txBody>
          <a:bodyPr vert="horz" wrap="none" rtlCol="0">
            <a:spAutoFit/>
          </a:bodyPr>
          <a:lstStyle/>
          <a:p>
            <a:r>
              <a:rPr lang="en-US" sz="2400" b="0" dirty="0"/>
              <a:t>How will I know when my child’s motor skills are mature</a:t>
            </a:r>
          </a:p>
          <a:p>
            <a:r>
              <a:rPr lang="en-US" sz="2400" dirty="0"/>
              <a:t>enough for toilet training?</a:t>
            </a:r>
          </a:p>
          <a:p>
            <a:endParaRPr lang="en-US" sz="2400" b="0" dirty="0">
              <a:solidFill>
                <a:schemeClr val="tx2"/>
              </a:solidFill>
            </a:endParaRPr>
          </a:p>
          <a:p>
            <a:pPr marL="342900" indent="-342900">
              <a:buFont typeface="Arial" panose="020B0604020202020204" pitchFamily="34" charset="0"/>
              <a:buChar char="•"/>
            </a:pPr>
            <a:r>
              <a:rPr lang="en-US" sz="2400" dirty="0">
                <a:solidFill>
                  <a:schemeClr val="bg1"/>
                </a:solidFill>
              </a:rPr>
              <a:t>Child can sit on the </a:t>
            </a:r>
            <a:r>
              <a:rPr lang="en-US" sz="2400" dirty="0" err="1">
                <a:solidFill>
                  <a:schemeClr val="bg1"/>
                </a:solidFill>
              </a:rPr>
              <a:t>potty</a:t>
            </a:r>
            <a:r>
              <a:rPr lang="en-US" sz="2400" dirty="0">
                <a:solidFill>
                  <a:schemeClr val="bg1"/>
                </a:solidFill>
              </a:rPr>
              <a:t> without falling off</a:t>
            </a:r>
          </a:p>
          <a:p>
            <a:pPr marL="342900" indent="-342900">
              <a:buFont typeface="Arial" panose="020B0604020202020204" pitchFamily="34" charset="0"/>
              <a:buChar char="•"/>
            </a:pPr>
            <a:r>
              <a:rPr lang="en-US" sz="2400" b="0" dirty="0">
                <a:solidFill>
                  <a:schemeClr val="bg1"/>
                </a:solidFill>
              </a:rPr>
              <a:t>Can </a:t>
            </a:r>
            <a:r>
              <a:rPr lang="en-US" sz="2400" dirty="0">
                <a:solidFill>
                  <a:schemeClr val="bg1"/>
                </a:solidFill>
              </a:rPr>
              <a:t>undress themselves (pull down pants)</a:t>
            </a:r>
          </a:p>
          <a:p>
            <a:pPr marL="342900" indent="-342900">
              <a:buFont typeface="Arial" panose="020B0604020202020204" pitchFamily="34" charset="0"/>
              <a:buChar char="•"/>
            </a:pPr>
            <a:r>
              <a:rPr lang="en-US" sz="2400" b="0" dirty="0">
                <a:solidFill>
                  <a:schemeClr val="bg1"/>
                </a:solidFill>
              </a:rPr>
              <a:t>Can dress themselves (pull up pants)</a:t>
            </a:r>
          </a:p>
          <a:p>
            <a:pPr marL="342900" indent="-342900">
              <a:buFont typeface="Arial" panose="020B0604020202020204" pitchFamily="34" charset="0"/>
              <a:buChar char="•"/>
            </a:pPr>
            <a:r>
              <a:rPr lang="en-US" sz="2400" dirty="0">
                <a:solidFill>
                  <a:schemeClr val="bg1"/>
                </a:solidFill>
              </a:rPr>
              <a:t>Can get to the </a:t>
            </a:r>
            <a:r>
              <a:rPr lang="en-US" sz="2400" dirty="0" err="1">
                <a:solidFill>
                  <a:schemeClr val="bg1"/>
                </a:solidFill>
              </a:rPr>
              <a:t>potty</a:t>
            </a:r>
            <a:r>
              <a:rPr lang="en-US" sz="2400" dirty="0">
                <a:solidFill>
                  <a:schemeClr val="bg1"/>
                </a:solidFill>
              </a:rPr>
              <a:t> independently</a:t>
            </a:r>
            <a:endParaRPr lang="en-US" sz="2400" b="0" dirty="0">
              <a:solidFill>
                <a:schemeClr val="bg1"/>
              </a:solidFill>
            </a:endParaRPr>
          </a:p>
        </p:txBody>
      </p:sp>
    </p:spTree>
    <p:extLst>
      <p:ext uri="{BB962C8B-B14F-4D97-AF65-F5344CB8AC3E}">
        <p14:creationId xmlns:p14="http://schemas.microsoft.com/office/powerpoint/2010/main" val="19023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
      <a:dk1>
        <a:srgbClr val="4D1049"/>
      </a:dk1>
      <a:lt1>
        <a:srgbClr val="363433"/>
      </a:lt1>
      <a:dk2>
        <a:srgbClr val="787779"/>
      </a:dk2>
      <a:lt2>
        <a:srgbClr val="9A9A9B"/>
      </a:lt2>
      <a:accent1>
        <a:srgbClr val="904199"/>
      </a:accent1>
      <a:accent2>
        <a:srgbClr val="0092B3"/>
      </a:accent2>
      <a:accent3>
        <a:srgbClr val="F37720"/>
      </a:accent3>
      <a:accent4>
        <a:srgbClr val="A9B533"/>
      </a:accent4>
      <a:accent5>
        <a:srgbClr val="BB2253"/>
      </a:accent5>
      <a:accent6>
        <a:srgbClr val="47C6E6"/>
      </a:accent6>
      <a:hlink>
        <a:srgbClr val="F37F89"/>
      </a:hlink>
      <a:folHlink>
        <a:srgbClr val="CDDC28"/>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extLst>
    <a:ext uri="{05A4C25C-085E-4340-85A3-A5531E510DB2}">
      <thm15:themeFamily xmlns:thm15="http://schemas.microsoft.com/office/thememl/2012/main" name="SYS412992_UPMCPPTTemplate_FINAL_02-17-16 [Read-Only]" id="{8443FD9B-04A5-4AB6-AFB3-D780514D9EE0}" vid="{CE0DAE1E-947F-4FD3-BC07-89D6E5125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00fdbd-2e9f-4f38-9606-54735612a1a4">
      <Value>205</Value>
      <Value>3</Value>
      <Value>2</Value>
      <Value>1</Value>
      <Value>255</Value>
    </TaxCatchAll>
    <i5016741841f40d5b961caa05915b9ff xmlns="9d4db2aa-fc63-4ec2-853c-ebc82710a459">
      <Terms xmlns="http://schemas.microsoft.com/office/infopath/2007/PartnerControls">
        <TermInfo xmlns="http://schemas.microsoft.com/office/infopath/2007/PartnerControls">
          <TermName xmlns="http://schemas.microsoft.com/office/infopath/2007/PartnerControls">All Business Units</TermName>
          <TermId xmlns="http://schemas.microsoft.com/office/infopath/2007/PartnerControls">0d720952-413d-4e89-8cd6-06b85e9c17fb</TermId>
        </TermInfo>
      </Terms>
    </i5016741841f40d5b961caa05915b9ff>
    <ae3e0ae7b07849b8898f7caf9c138958 xmlns="9d4db2aa-fc63-4ec2-853c-ebc82710a459">
      <Terms xmlns="http://schemas.microsoft.com/office/infopath/2007/PartnerControls">
        <TermInfo xmlns="http://schemas.microsoft.com/office/infopath/2007/PartnerControls">
          <TermName xmlns="http://schemas.microsoft.com/office/infopath/2007/PartnerControls">All Job Families</TermName>
          <TermId xmlns="http://schemas.microsoft.com/office/infopath/2007/PartnerControls">fc0c399f-7593-4fa0-b21a-a408909d74e4</TermId>
        </TermInfo>
      </Terms>
    </ae3e0ae7b07849b8898f7caf9c138958>
    <TaxCatchAllLabel xmlns="9300fdbd-2e9f-4f38-9606-54735612a1a4" xsi:nil="true"/>
    <bd5db9621b434dc48fd106e1c6103540 xmlns="9d4db2aa-fc63-4ec2-853c-ebc82710a459">
      <Terms xmlns="http://schemas.microsoft.com/office/infopath/2007/PartnerControls">
        <TermInfo xmlns="http://schemas.microsoft.com/office/infopath/2007/PartnerControls">
          <TermName xmlns="http://schemas.microsoft.com/office/infopath/2007/PartnerControls">Communications and Marketing</TermName>
          <TermId xmlns="http://schemas.microsoft.com/office/infopath/2007/PartnerControls">61441077-5036-4f7c-96ae-3787ba87ac85</TermId>
        </TermInfo>
      </Terms>
    </bd5db9621b434dc48fd106e1c6103540>
    <a381ecf182f6459e8bd2ee80f245ab67 xmlns="9d4db2aa-fc63-4ec2-853c-ebc82710a459">
      <Terms xmlns="http://schemas.microsoft.com/office/infopath/2007/PartnerControls">
        <TermInfo xmlns="http://schemas.microsoft.com/office/infopath/2007/PartnerControls">
          <TermName xmlns="http://schemas.microsoft.com/office/infopath/2007/PartnerControls">PowerPoints</TermName>
          <TermId xmlns="http://schemas.microsoft.com/office/infopath/2007/PartnerControls">36ec3219-a17c-4cbc-a68d-09e209fc0bbb</TermId>
        </TermInfo>
      </Terms>
    </a381ecf182f6459e8bd2ee80f245ab67>
    <PublishingExpirationDate xmlns="http://schemas.microsoft.com/sharepoint/v3" xsi:nil="true"/>
    <PublishingStartDate xmlns="http://schemas.microsoft.com/sharepoint/v3" xsi:nil="true"/>
    <ha9e2e9c60e6414da16da73f28cf3a0c xmlns="9d4db2aa-fc63-4ec2-853c-ebc82710a459">
      <Terms xmlns="http://schemas.microsoft.com/office/infopath/2007/PartnerControls">
        <TermInfo xmlns="http://schemas.microsoft.com/office/infopath/2007/PartnerControls">
          <TermName xmlns="http://schemas.microsoft.com/office/infopath/2007/PartnerControls">Non-manager</TermName>
          <TermId xmlns="http://schemas.microsoft.com/office/infopath/2007/PartnerControls">d12c5e93-d095-4401-8670-d67e7df93c65</TermId>
        </TermInfo>
      </Terms>
    </ha9e2e9c60e6414da16da73f28cf3a0c>
  </documentManagement>
</p:properties>
</file>

<file path=customXml/item3.xml><?xml version="1.0" encoding="utf-8"?>
<ct:contentTypeSchema xmlns:ct="http://schemas.microsoft.com/office/2006/metadata/contentType" xmlns:ma="http://schemas.microsoft.com/office/2006/metadata/properties/metaAttributes" ct:_="" ma:_="" ma:contentTypeName="Base Infonet Document" ma:contentTypeID="0x010100EC1F2C8B28AAB14781271398C24F97CD0087874D9088F6404F9AECE73861383170" ma:contentTypeVersion="110" ma:contentTypeDescription="Create a new document." ma:contentTypeScope="" ma:versionID="d5ed86dbb0e53765893c01f0f1daf2ff">
  <xsd:schema xmlns:xsd="http://www.w3.org/2001/XMLSchema" xmlns:xs="http://www.w3.org/2001/XMLSchema" xmlns:p="http://schemas.microsoft.com/office/2006/metadata/properties" xmlns:ns1="http://schemas.microsoft.com/sharepoint/v3" xmlns:ns2="9300fdbd-2e9f-4f38-9606-54735612a1a4" xmlns:ns3="9d4db2aa-fc63-4ec2-853c-ebc82710a459" xmlns:ns4="a4c88849-ff7e-406e-935f-08335d99c5b6" targetNamespace="http://schemas.microsoft.com/office/2006/metadata/properties" ma:root="true" ma:fieldsID="fcc5369503702fa97331070c5697d5af" ns1:_="" ns2:_="" ns3:_="" ns4:_="">
    <xsd:import namespace="http://schemas.microsoft.com/sharepoint/v3"/>
    <xsd:import namespace="9300fdbd-2e9f-4f38-9606-54735612a1a4"/>
    <xsd:import namespace="9d4db2aa-fc63-4ec2-853c-ebc82710a459"/>
    <xsd:import namespace="a4c88849-ff7e-406e-935f-08335d99c5b6"/>
    <xsd:element name="properties">
      <xsd:complexType>
        <xsd:sequence>
          <xsd:element name="documentManagement">
            <xsd:complexType>
              <xsd:all>
                <xsd:element ref="ns1:PublishingStartDate" minOccurs="0"/>
                <xsd:element ref="ns1:PublishingExpirationDate" minOccurs="0"/>
                <xsd:element ref="ns2:TaxCatchAllLabel" minOccurs="0"/>
                <xsd:element ref="ns3:ae3e0ae7b07849b8898f7caf9c138958" minOccurs="0"/>
                <xsd:element ref="ns3:bd5db9621b434dc48fd106e1c6103540" minOccurs="0"/>
                <xsd:element ref="ns3:ha9e2e9c60e6414da16da73f28cf3a0c" minOccurs="0"/>
                <xsd:element ref="ns3:a381ecf182f6459e8bd2ee80f245ab67" minOccurs="0"/>
                <xsd:element ref="ns2:TaxCatchAll" minOccurs="0"/>
                <xsd:element ref="ns3:i5016741841f40d5b961caa05915b9ff" minOccurs="0"/>
                <xsd:element ref="ns4:MediaServiceMetadata" minOccurs="0"/>
                <xsd:element ref="ns4:MediaServiceFastMetadata" minOccurs="0"/>
                <xsd:element ref="ns2:SharedWithUsers" minOccurs="0"/>
                <xsd:element ref="ns2:SharedWithDetail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00fdbd-2e9f-4f38-9606-54735612a1a4" elementFormDefault="qualified">
    <xsd:import namespace="http://schemas.microsoft.com/office/2006/documentManagement/types"/>
    <xsd:import namespace="http://schemas.microsoft.com/office/infopath/2007/PartnerControls"/>
    <xsd:element name="TaxCatchAllLabel" ma:index="9" nillable="true" ma:displayName="Taxonomy Catch All Column1" ma:hidden="true" ma:list="{9cfa55d1-5196-4f3c-88d3-849638048736}" ma:internalName="TaxCatchAllLabel" ma:readOnly="false" ma:showField="CatchAllDataLabel"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TaxCatchAll" ma:index="20" nillable="true" ma:displayName="Taxonomy Catch All Column" ma:hidden="true" ma:list="{9cfa55d1-5196-4f3c-88d3-849638048736}" ma:internalName="TaxCatchAll" ma:readOnly="false" ma:showField="CatchAllData"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4db2aa-fc63-4ec2-853c-ebc82710a459" elementFormDefault="qualified">
    <xsd:import namespace="http://schemas.microsoft.com/office/2006/documentManagement/types"/>
    <xsd:import namespace="http://schemas.microsoft.com/office/infopath/2007/PartnerControls"/>
    <xsd:element name="ae3e0ae7b07849b8898f7caf9c138958" ma:index="11" nillable="true" ma:taxonomy="true" ma:internalName="ae3e0ae7b07849b8898f7caf9c138958" ma:taxonomyFieldName="JobFamily" ma:displayName="JobFamily" ma:readOnly="false" ma:fieldId="{ae3e0ae7-b078-49b8-898f-7caf9c138958}" ma:taxonomyMulti="true" ma:sspId="4ad8b9ce-7cfe-4c6e-ad5f-084dd22e8f9a" ma:termSetId="64ee3f2e-5f5a-4e9a-95bb-15bb2f1b955d" ma:anchorId="00000000-0000-0000-0000-000000000000" ma:open="false" ma:isKeyword="false">
      <xsd:complexType>
        <xsd:sequence>
          <xsd:element ref="pc:Terms" minOccurs="0" maxOccurs="1"/>
        </xsd:sequence>
      </xsd:complexType>
    </xsd:element>
    <xsd:element name="bd5db9621b434dc48fd106e1c6103540" ma:index="13" nillable="true" ma:taxonomy="true" ma:internalName="bd5db9621b434dc48fd106e1c6103540" ma:taxonomyFieldName="Topic" ma:displayName="Topic" ma:readOnly="false" ma:fieldId="{bd5db962-1b43-4dc4-8fd1-06e1c6103540}" ma:taxonomyMulti="true" ma:sspId="4ad8b9ce-7cfe-4c6e-ad5f-084dd22e8f9a" ma:termSetId="35e8f796-e217-4749-97e0-81952a3a26ad" ma:anchorId="00000000-0000-0000-0000-000000000000" ma:open="false" ma:isKeyword="false">
      <xsd:complexType>
        <xsd:sequence>
          <xsd:element ref="pc:Terms" minOccurs="0" maxOccurs="1"/>
        </xsd:sequence>
      </xsd:complexType>
    </xsd:element>
    <xsd:element name="ha9e2e9c60e6414da16da73f28cf3a0c" ma:index="16" nillable="true" ma:taxonomy="true" ma:internalName="ha9e2e9c60e6414da16da73f28cf3a0c" ma:taxonomyFieldName="Managers" ma:displayName="ManagerStatus" ma:readOnly="false" ma:fieldId="{1a9e2e9c-60e6-414d-a16d-a73f28cf3a0c}" ma:sspId="4ad8b9ce-7cfe-4c6e-ad5f-084dd22e8f9a" ma:termSetId="82cfd0e0-7369-46d4-a4a6-000fb51d8ec5" ma:anchorId="00000000-0000-0000-0000-000000000000" ma:open="false" ma:isKeyword="false">
      <xsd:complexType>
        <xsd:sequence>
          <xsd:element ref="pc:Terms" minOccurs="0" maxOccurs="1"/>
        </xsd:sequence>
      </xsd:complexType>
    </xsd:element>
    <xsd:element name="a381ecf182f6459e8bd2ee80f245ab67" ma:index="18" nillable="true" ma:taxonomy="true" ma:internalName="a381ecf182f6459e8bd2ee80f245ab67" ma:taxonomyFieldName="Content_x0020_Collector" ma:displayName="Content Collector" ma:readOnly="false" ma:fieldId="{a381ecf1-82f6-459e-8bd2-ee80f245ab67}" ma:taxonomyMulti="true" ma:sspId="4ad8b9ce-7cfe-4c6e-ad5f-084dd22e8f9a" ma:termSetId="a66721b5-b79e-4964-a82e-2135692f3933" ma:anchorId="00000000-0000-0000-0000-000000000000" ma:open="true" ma:isKeyword="false">
      <xsd:complexType>
        <xsd:sequence>
          <xsd:element ref="pc:Terms" minOccurs="0" maxOccurs="1"/>
        </xsd:sequence>
      </xsd:complexType>
    </xsd:element>
    <xsd:element name="i5016741841f40d5b961caa05915b9ff" ma:index="21" nillable="true" ma:taxonomy="true" ma:internalName="i5016741841f40d5b961caa05915b9ff" ma:taxonomyFieldName="BusinessUnit" ma:displayName="BusinessUnit" ma:readOnly="false" ma:fieldId="{25016741-841f-40d5-b961-caa05915b9ff}" ma:taxonomyMulti="true" ma:sspId="4ad8b9ce-7cfe-4c6e-ad5f-084dd22e8f9a" ma:termSetId="dff8ba45-1178-4a79-9bd3-7b9f41690fc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c88849-ff7e-406e-935f-08335d99c5b6"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2EF2C-33DB-4854-A744-C6B885616297}">
  <ds:schemaRefs>
    <ds:schemaRef ds:uri="http://schemas.microsoft.com/sharepoint/v3/contenttype/forms"/>
  </ds:schemaRefs>
</ds:datastoreItem>
</file>

<file path=customXml/itemProps2.xml><?xml version="1.0" encoding="utf-8"?>
<ds:datastoreItem xmlns:ds="http://schemas.openxmlformats.org/officeDocument/2006/customXml" ds:itemID="{55AD99EE-7505-4943-A7B5-2E5830D4D239}">
  <ds:schemaRefs>
    <ds:schemaRef ds:uri="a4c88849-ff7e-406e-935f-08335d99c5b6"/>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300fdbd-2e9f-4f38-9606-54735612a1a4"/>
    <ds:schemaRef ds:uri="http://schemas.microsoft.com/sharepoint/v3"/>
    <ds:schemaRef ds:uri="http://purl.org/dc/dcmitype/"/>
    <ds:schemaRef ds:uri="http://purl.org/dc/terms/"/>
    <ds:schemaRef ds:uri="9d4db2aa-fc63-4ec2-853c-ebc82710a459"/>
    <ds:schemaRef ds:uri="http://www.w3.org/XML/1998/namespace"/>
    <ds:schemaRef ds:uri="http://purl.org/dc/elements/1.1/"/>
  </ds:schemaRefs>
</ds:datastoreItem>
</file>

<file path=customXml/itemProps3.xml><?xml version="1.0" encoding="utf-8"?>
<ds:datastoreItem xmlns:ds="http://schemas.openxmlformats.org/officeDocument/2006/customXml" ds:itemID="{02043D64-9511-40EF-A474-A9FDD51A4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00fdbd-2e9f-4f38-9606-54735612a1a4"/>
    <ds:schemaRef ds:uri="9d4db2aa-fc63-4ec2-853c-ebc82710a459"/>
    <ds:schemaRef ds:uri="a4c88849-ff7e-406e-935f-08335d99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UPMCPPT</Template>
  <TotalTime>996</TotalTime>
  <Words>2348</Words>
  <Application>Microsoft Office PowerPoint</Application>
  <PresentationFormat>On-screen Show (16:9)</PresentationFormat>
  <Paragraphs>292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Symbol</vt:lpstr>
      <vt:lpstr>Office Theme</vt:lpstr>
      <vt:lpstr>Bye Bye Diapers!    Potty Training 101 </vt:lpstr>
      <vt:lpstr>Training Objectives:</vt:lpstr>
      <vt:lpstr>Potty Training</vt:lpstr>
      <vt:lpstr>Typical Ages that Potty Training Starts:</vt:lpstr>
      <vt:lpstr>Developmental Skills that Support Success with Toilet Training:</vt:lpstr>
      <vt:lpstr>PowerPoint Presentation</vt:lpstr>
      <vt:lpstr>PowerPoint Presentation</vt:lpstr>
      <vt:lpstr>Motor Skills:</vt:lpstr>
      <vt:lpstr>PowerPoint Presentation</vt:lpstr>
      <vt:lpstr>PowerPoint Presentation</vt:lpstr>
      <vt:lpstr>Sensory Processing Skills: Sensory processing skills are the skills that children use to gather information about their environment and how they react to that sensory experience. Sensory input must be detected by the body, the brain must integrate the sensory the experience and decide how to react.  Some children have difficulty reacting appropriately to the sensory experience.  Under-Reactive-May not notice sensory experiences  Over-Reactive-May over react to sensory experiences and have an extreme reaction Seekers-Want more sensory input than other children  Avoiders-Avoid sensory input   **When children have difficulty with sensory processing skills potty training can be difficult.</vt:lpstr>
      <vt:lpstr>PowerPoint Presentation</vt:lpstr>
      <vt:lpstr>PowerPoint Presentation</vt:lpstr>
      <vt:lpstr>PowerPoint Presentation</vt:lpstr>
      <vt:lpstr>Cognitive (Thinking) Skills:</vt:lpstr>
      <vt:lpstr>Communication Skills:</vt:lpstr>
      <vt:lpstr>Social Emotional Skills:</vt:lpstr>
      <vt:lpstr>Social Emotional Skills:</vt:lpstr>
      <vt:lpstr>The Impact of Temperament and Personality on Toilet Training:  </vt:lpstr>
      <vt:lpstr>When to Begin Toilet Training:</vt:lpstr>
      <vt:lpstr>PowerPoint Presentation</vt:lpstr>
      <vt:lpstr>PowerPoint Presentation</vt:lpstr>
      <vt:lpstr>How Delays in Development Impact  Potty Training:  ▪ Delays in one area of development impact potty training and may delay      your child’s readiness to introduce toileting.  ▪ Work on the area of need with your child before introducing potty training ▪ Make sure that there is not a medical issue that may be delaying potty     training ▪ You may need to learn alternative ways to introduce potty training ▪ Not all potty training methods work for each child.  It is an individual      process    </vt:lpstr>
      <vt:lpstr>PowerPoint Presentation</vt:lpstr>
      <vt:lpstr>Potty Training Tips:</vt:lpstr>
      <vt:lpstr>Potty Training Tips:</vt:lpstr>
      <vt:lpstr>PowerPoint Presentation</vt:lpstr>
      <vt:lpstr>Books to Support Potty Training:  </vt:lpstr>
      <vt:lpstr>PowerPoint Presentation</vt:lpstr>
      <vt:lpstr>Questions??</vt:lpstr>
      <vt:lpstr>Resources:  pottytrainingconcepts.com  Henry, Diana, MS, OTR/L, Kane-Wineland, Maureen, PhD, OT/L, Swindman, Susan, OTR/L, BCP. (2007). Tools for Tots: Sensory Strategies for Toddlers and Preschoolers. Glendale, AZ: Henry OT. </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UPMC PowerPoint</dc:title>
  <dc:creator>Millick, Karissa</dc:creator>
  <cp:lastModifiedBy>Megan Lesko</cp:lastModifiedBy>
  <cp:revision>59</cp:revision>
  <cp:lastPrinted>2024-02-01T21:11:24Z</cp:lastPrinted>
  <dcterms:created xsi:type="dcterms:W3CDTF">2016-03-09T20:58:27Z</dcterms:created>
  <dcterms:modified xsi:type="dcterms:W3CDTF">2024-02-08T18:56:22Z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acility">
    <vt:lpwstr/>
  </property>
  <property fmtid="{D5CDD505-2E9C-101B-9397-08002B2CF9AE}" pid="3" name="Template Type">
    <vt:lpwstr>109;#PowerPoint|53014d65-2a80-4bb9-a8d0-3481f0cda7bc</vt:lpwstr>
  </property>
  <property fmtid="{D5CDD505-2E9C-101B-9397-08002B2CF9AE}" pid="4" name="ContentTypeId">
    <vt:lpwstr>0x010100EC1F2C8B28AAB14781271398C24F97CD0087874D9088F6404F9AECE73861383170</vt:lpwstr>
  </property>
  <property fmtid="{D5CDD505-2E9C-101B-9397-08002B2CF9AE}" pid="5" name="TaxCatchAll">
    <vt:lpwstr>109;#PowerPoint|53014d65-2a80-4bb9-a8d0-3481f0cda7bc</vt:lpwstr>
  </property>
  <property fmtid="{D5CDD505-2E9C-101B-9397-08002B2CF9AE}" pid="6" name="Gateway">
    <vt:lpwstr/>
  </property>
  <property fmtid="{D5CDD505-2E9C-101B-9397-08002B2CF9AE}" pid="7" name="UPMC Department">
    <vt:lpwstr/>
  </property>
  <property fmtid="{D5CDD505-2E9C-101B-9397-08002B2CF9AE}" pid="8" name="Order">
    <vt:r8>8700</vt:r8>
  </property>
  <property fmtid="{D5CDD505-2E9C-101B-9397-08002B2CF9AE}" pid="9" name="xd_Signature">
    <vt:bool>false</vt:bool>
  </property>
  <property fmtid="{D5CDD505-2E9C-101B-9397-08002B2CF9AE}" pid="10" name="Guide Type">
    <vt:lpwstr/>
  </property>
  <property fmtid="{D5CDD505-2E9C-101B-9397-08002B2CF9AE}" pid="11" name="xd_ProgID">
    <vt:lpwstr/>
  </property>
  <property fmtid="{D5CDD505-2E9C-101B-9397-08002B2CF9AE}" pid="12" name="Manual Type">
    <vt:lpwstr/>
  </property>
  <property fmtid="{D5CDD505-2E9C-101B-9397-08002B2CF9AE}" pid="13" name="Form TypeTaxHTField0">
    <vt:lpwstr/>
  </property>
  <property fmtid="{D5CDD505-2E9C-101B-9397-08002B2CF9AE}" pid="14" name="Form Type">
    <vt:lpwstr/>
  </property>
  <property fmtid="{D5CDD505-2E9C-101B-9397-08002B2CF9AE}" pid="15" name="Guide TypeTaxHTField0">
    <vt:lpwstr/>
  </property>
  <property fmtid="{D5CDD505-2E9C-101B-9397-08002B2CF9AE}" pid="16" name="TemplateUrl">
    <vt:lpwstr/>
  </property>
  <property fmtid="{D5CDD505-2E9C-101B-9397-08002B2CF9AE}" pid="17" name="Manual TypeTaxHTField0">
    <vt:lpwstr/>
  </property>
  <property fmtid="{D5CDD505-2E9C-101B-9397-08002B2CF9AE}" pid="18" name="JobFamily">
    <vt:lpwstr>2;#All Job Families|fc0c399f-7593-4fa0-b21a-a408909d74e4</vt:lpwstr>
  </property>
  <property fmtid="{D5CDD505-2E9C-101B-9397-08002B2CF9AE}" pid="19" name="Topic">
    <vt:lpwstr>255;#Communications and Marketing|61441077-5036-4f7c-96ae-3787ba87ac85</vt:lpwstr>
  </property>
  <property fmtid="{D5CDD505-2E9C-101B-9397-08002B2CF9AE}" pid="20" name="BusinessUnit">
    <vt:lpwstr>1;#All Business Units|0d720952-413d-4e89-8cd6-06b85e9c17fb</vt:lpwstr>
  </property>
  <property fmtid="{D5CDD505-2E9C-101B-9397-08002B2CF9AE}" pid="21" name="Content Collector">
    <vt:lpwstr>205;#PowerPoints|36ec3219-a17c-4cbc-a68d-09e209fc0bbb</vt:lpwstr>
  </property>
  <property fmtid="{D5CDD505-2E9C-101B-9397-08002B2CF9AE}" pid="22" name="Managers">
    <vt:lpwstr>3;#Non-manager|d12c5e93-d095-4401-8670-d67e7df93c65</vt:lpwstr>
  </property>
  <property fmtid="{D5CDD505-2E9C-101B-9397-08002B2CF9AE}" pid="23" name="MediaServiceImageTags">
    <vt:lpwstr/>
  </property>
  <property fmtid="{D5CDD505-2E9C-101B-9397-08002B2CF9AE}" pid="24" name="MSIP_Label_5e4b1be8-281e-475d-98b0-21c3457e5a46_Enabled">
    <vt:lpwstr>true</vt:lpwstr>
  </property>
  <property fmtid="{D5CDD505-2E9C-101B-9397-08002B2CF9AE}" pid="25" name="MSIP_Label_5e4b1be8-281e-475d-98b0-21c3457e5a46_SetDate">
    <vt:lpwstr>2022-11-09T20:31:18Z</vt:lpwstr>
  </property>
  <property fmtid="{D5CDD505-2E9C-101B-9397-08002B2CF9AE}" pid="26" name="MSIP_Label_5e4b1be8-281e-475d-98b0-21c3457e5a46_Method">
    <vt:lpwstr>Standard</vt:lpwstr>
  </property>
  <property fmtid="{D5CDD505-2E9C-101B-9397-08002B2CF9AE}" pid="27" name="MSIP_Label_5e4b1be8-281e-475d-98b0-21c3457e5a46_Name">
    <vt:lpwstr>Public</vt:lpwstr>
  </property>
  <property fmtid="{D5CDD505-2E9C-101B-9397-08002B2CF9AE}" pid="28" name="MSIP_Label_5e4b1be8-281e-475d-98b0-21c3457e5a46_SiteId">
    <vt:lpwstr>8b3dd73e-4e72-4679-b191-56da1588712b</vt:lpwstr>
  </property>
  <property fmtid="{D5CDD505-2E9C-101B-9397-08002B2CF9AE}" pid="29" name="MSIP_Label_5e4b1be8-281e-475d-98b0-21c3457e5a46_ActionId">
    <vt:lpwstr>4466180a-0f50-4f4d-a0f4-dcd978f3aedf</vt:lpwstr>
  </property>
  <property fmtid="{D5CDD505-2E9C-101B-9397-08002B2CF9AE}" pid="30" name="MSIP_Label_5e4b1be8-281e-475d-98b0-21c3457e5a46_ContentBits">
    <vt:lpwstr>0</vt:lpwstr>
  </property>
</Properties>
</file>